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19"/>
  </p:notesMasterIdLst>
  <p:sldIdLst>
    <p:sldId id="283" r:id="rId2"/>
    <p:sldId id="270" r:id="rId3"/>
    <p:sldId id="272" r:id="rId4"/>
    <p:sldId id="271" r:id="rId5"/>
    <p:sldId id="273" r:id="rId6"/>
    <p:sldId id="284" r:id="rId7"/>
    <p:sldId id="274" r:id="rId8"/>
    <p:sldId id="287" r:id="rId9"/>
    <p:sldId id="286" r:id="rId10"/>
    <p:sldId id="288" r:id="rId11"/>
    <p:sldId id="276" r:id="rId12"/>
    <p:sldId id="277" r:id="rId13"/>
    <p:sldId id="278" r:id="rId14"/>
    <p:sldId id="279" r:id="rId15"/>
    <p:sldId id="280" r:id="rId16"/>
    <p:sldId id="281"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62" autoAdjust="0"/>
  </p:normalViewPr>
  <p:slideViewPr>
    <p:cSldViewPr snapToGrid="0">
      <p:cViewPr varScale="1">
        <p:scale>
          <a:sx n="78" d="100"/>
          <a:sy n="78" d="100"/>
        </p:scale>
        <p:origin x="12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3C293-B906-4920-8FB3-8CE3B749E13E}" type="datetimeFigureOut">
              <a:t>2024/5/20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46651-3531-45D6-813D-D788B617324D}" type="slidenum">
              <a:t>‹#›</a:t>
            </a:fld>
            <a:endParaRPr lang="en-US"/>
          </a:p>
        </p:txBody>
      </p:sp>
    </p:spTree>
    <p:extLst>
      <p:ext uri="{BB962C8B-B14F-4D97-AF65-F5344CB8AC3E}">
        <p14:creationId xmlns:p14="http://schemas.microsoft.com/office/powerpoint/2010/main" val="2852088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10000"/>
              </a:lnSpc>
              <a:spcBef>
                <a:spcPts val="1000"/>
              </a:spcBef>
              <a:buFont typeface="Arial"/>
              <a:buChar char="•"/>
            </a:pPr>
            <a:r>
              <a:rPr lang="en-US"/>
              <a:t>Our project showcases a versatile game box featuring a Ping-Pong Game and a Car Racing Game, developed using Arm Development Studio and the DE1-SoC Kit with an LCD display for enhanced visuals. The DE1-SoC, with its Altera Cyclone V FPGA and ARM Cortex-A9 processor, efficiently handles real-time processing, graphics, input, and game logic to create an engaging user experience.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99346651-3531-45D6-813D-D788B617324D}" type="slidenum">
              <a:t>2</a:t>
            </a:fld>
            <a:endParaRPr lang="en-US"/>
          </a:p>
        </p:txBody>
      </p:sp>
    </p:spTree>
    <p:extLst>
      <p:ext uri="{BB962C8B-B14F-4D97-AF65-F5344CB8AC3E}">
        <p14:creationId xmlns:p14="http://schemas.microsoft.com/office/powerpoint/2010/main" val="861556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Next, I will explain the code integration and the debug section. First of all, during the process of adjusting the </a:t>
            </a:r>
            <a:r>
              <a:rPr lang="en-US" dirty="0" err="1"/>
              <a:t>pingpong</a:t>
            </a:r>
            <a:r>
              <a:rPr lang="en-US" dirty="0"/>
              <a:t> code to the LCD code, due to the incorrect number of parameters in the LT24, there are many errors that are </a:t>
            </a:r>
            <a:r>
              <a:rPr lang="en-US"/>
              <a:t>incorrectly caused </a:t>
            </a:r>
            <a:r>
              <a:rPr lang="en-US" dirty="0"/>
              <a:t>by the related driver code update (as shown in the figure below). In the analysis and discussion found in this year‘s update, the LT24 update is mainly to add the context of the data structure LT24CTX_T (as follows). The purpose is to put the LT24 control status and data in the structure. Therefore, the entire LT24 driver can be achieved. More fluent and clear</a:t>
            </a:r>
            <a:r>
              <a:rPr lang="zh-CN" altLang="en-US" dirty="0"/>
              <a:t>！</a:t>
            </a:r>
            <a:endParaRPr lang="en-US" dirty="0"/>
          </a:p>
        </p:txBody>
      </p:sp>
      <p:sp>
        <p:nvSpPr>
          <p:cNvPr id="4" name="Slide Number Placeholder 3"/>
          <p:cNvSpPr>
            <a:spLocks noGrp="1"/>
          </p:cNvSpPr>
          <p:nvPr>
            <p:ph type="sldNum" sz="quarter" idx="5"/>
          </p:nvPr>
        </p:nvSpPr>
        <p:spPr/>
        <p:txBody>
          <a:bodyPr/>
          <a:lstStyle/>
          <a:p>
            <a:fld id="{99346651-3531-45D6-813D-D788B617324D}" type="slidenum">
              <a:rPr lang="en-US"/>
              <a:t>11</a:t>
            </a:fld>
            <a:endParaRPr lang="en-US"/>
          </a:p>
        </p:txBody>
      </p:sp>
    </p:spTree>
    <p:extLst>
      <p:ext uri="{BB962C8B-B14F-4D97-AF65-F5344CB8AC3E}">
        <p14:creationId xmlns:p14="http://schemas.microsoft.com/office/powerpoint/2010/main" val="1810703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also discovered while porting that you cannot simply pass the address directly as a parameter, but rather you have to pass it with a pointer that represents the address so that you can accurately use the LT24's display driver</a:t>
            </a:r>
          </a:p>
        </p:txBody>
      </p:sp>
      <p:sp>
        <p:nvSpPr>
          <p:cNvPr id="4" name="Slide Number Placeholder 3"/>
          <p:cNvSpPr>
            <a:spLocks noGrp="1"/>
          </p:cNvSpPr>
          <p:nvPr>
            <p:ph type="sldNum" sz="quarter" idx="5"/>
          </p:nvPr>
        </p:nvSpPr>
        <p:spPr/>
        <p:txBody>
          <a:bodyPr/>
          <a:lstStyle/>
          <a:p>
            <a:fld id="{99346651-3531-45D6-813D-D788B617324D}" type="slidenum">
              <a:rPr lang="en-US"/>
              <a:t>12</a:t>
            </a:fld>
            <a:endParaRPr lang="en-US"/>
          </a:p>
        </p:txBody>
      </p:sp>
    </p:spTree>
    <p:extLst>
      <p:ext uri="{BB962C8B-B14F-4D97-AF65-F5344CB8AC3E}">
        <p14:creationId xmlns:p14="http://schemas.microsoft.com/office/powerpoint/2010/main" val="3254347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r>
              <a:rPr lang="en-US"/>
              <a:t>When using the LT24 driver for drawing, when we create an array larger than 65536 bytes, it will trigger an error message causing the compilation to be unsuccessful, only to find out that we need to change the </a:t>
            </a:r>
            <a:r>
              <a:rPr lang="en-US" err="1"/>
              <a:t>FPGARomRam.scat</a:t>
            </a:r>
            <a:r>
              <a:rPr lang="en-US"/>
              <a:t> to </a:t>
            </a:r>
            <a:r>
              <a:rPr lang="en-US" err="1"/>
              <a:t>DDRRomRam.scat</a:t>
            </a:r>
            <a:r>
              <a:rPr lang="en-US"/>
              <a:t>, so that we can store the picture in the </a:t>
            </a:r>
            <a:r>
              <a:rPr lang="en-US" err="1"/>
              <a:t>DDRRom</a:t>
            </a:r>
            <a:r>
              <a:rPr lang="en-US"/>
              <a:t> instead of only 65536 bytes in the Rom.</a:t>
            </a:r>
          </a:p>
          <a:p>
            <a:pPr marL="0" lvl="1" indent="0">
              <a:buNone/>
            </a:pPr>
            <a:endParaRPr lang="en-US"/>
          </a:p>
          <a:p>
            <a:pPr marL="0" lvl="1" indent="0">
              <a:buNone/>
            </a:pPr>
            <a:r>
              <a:rPr lang="en-US"/>
              <a:t>When debugging the interrupt code and adapting it to the </a:t>
            </a:r>
            <a:r>
              <a:rPr lang="en-US" err="1"/>
              <a:t>pingpong</a:t>
            </a:r>
            <a:r>
              <a:rPr lang="en-US"/>
              <a:t> game, there is often a problem with the output of !EXCEPTION! In Abort Mode. Later on, after reviewing the information, I found that there was a wild pointer, which led to an error caused by passing a wild pointer into the function when </a:t>
            </a:r>
            <a:r>
              <a:rPr lang="en-US" err="1"/>
              <a:t>initialising</a:t>
            </a:r>
            <a:r>
              <a:rPr lang="en-US"/>
              <a:t> the LCD.</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99346651-3531-45D6-813D-D788B617324D}" type="slidenum">
              <a:rPr lang="en-US"/>
              <a:t>13</a:t>
            </a:fld>
            <a:endParaRPr lang="en-US"/>
          </a:p>
        </p:txBody>
      </p:sp>
    </p:spTree>
    <p:extLst>
      <p:ext uri="{BB962C8B-B14F-4D97-AF65-F5344CB8AC3E}">
        <p14:creationId xmlns:p14="http://schemas.microsoft.com/office/powerpoint/2010/main" val="1461084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After dealing with the problem of mismatched parameter numbers caused by the update of LT24's driver, we compiled and burned the code into the development board, we could see that we successfully entered the cover and entered the game, but the cover did not disappear with the start of the game and the </a:t>
            </a:r>
            <a:r>
              <a:rPr lang="en-US" dirty="0" err="1"/>
              <a:t>pingpong</a:t>
            </a:r>
            <a:r>
              <a:rPr lang="en-US" dirty="0"/>
              <a:t> ball kept blackening the background in the process of movement. Later, we learnt that the student in charge of the </a:t>
            </a:r>
            <a:r>
              <a:rPr lang="en-US" dirty="0" err="1"/>
              <a:t>pingpong</a:t>
            </a:r>
            <a:r>
              <a:rPr lang="en-US" dirty="0"/>
              <a:t> game had set the background to black by default, so that every time the paddle and the ball moved, the previous area would be blacked out, so we chose to change the background back to black</a:t>
            </a:r>
          </a:p>
          <a:p>
            <a:pPr marL="285750" indent="-285750">
              <a:buFont typeface="Arial"/>
              <a:buChar char="•"/>
            </a:pPr>
            <a:r>
              <a:rPr lang="en-US" dirty="0"/>
              <a:t> </a:t>
            </a:r>
            <a:endParaRPr lang="en-US" dirty="0">
              <a:ea typeface="Calibri"/>
              <a:cs typeface="Calibri"/>
            </a:endParaRPr>
          </a:p>
          <a:p>
            <a:pPr marL="285750" indent="-285750">
              <a:buFont typeface="Arial"/>
              <a:buChar char="•"/>
            </a:pPr>
            <a:r>
              <a:rPr lang="en-US" dirty="0"/>
              <a:t>After fixing the background, we noticed that the movement of the ball also blacked out the text (as shown in the video below), so we chose to remove the text.</a:t>
            </a:r>
            <a:endParaRPr lang="en-US" dirty="0">
              <a:ea typeface="Calibri"/>
              <a:cs typeface="Calibri"/>
            </a:endParaRPr>
          </a:p>
          <a:p>
            <a:pPr marL="285750" indent="-285750">
              <a:buFont typeface="Arial"/>
              <a:buChar char="•"/>
            </a:pPr>
            <a:r>
              <a:rPr lang="en-US" dirty="0"/>
              <a:t> </a:t>
            </a:r>
            <a:endParaRPr lang="en-US" dirty="0">
              <a:ea typeface="Calibri"/>
              <a:cs typeface="Calibri"/>
            </a:endParaRPr>
          </a:p>
          <a:p>
            <a:pPr marL="285750" indent="-285750">
              <a:buFont typeface="Arial"/>
              <a:buChar char="•"/>
            </a:pPr>
            <a:r>
              <a:rPr lang="en-US" dirty="0"/>
              <a:t>After dealing with the above problem, I found another problem with the scoreboard displaying abnormally, and after careful analysis, I found that it was the scoreboard changing without effectively clearing the previous number.</a:t>
            </a:r>
          </a:p>
          <a:p>
            <a:pPr marL="285750" indent="-285750">
              <a:buFont typeface="Arial"/>
              <a:buChar char="•"/>
            </a:pPr>
            <a:endParaRPr lang="en-US" dirty="0">
              <a:ea typeface="Calibri"/>
              <a:cs typeface="Calibri"/>
            </a:endParaRPr>
          </a:p>
          <a:p>
            <a:pPr marL="285750" indent="-285750">
              <a:buFont typeface="Arial"/>
              <a:buChar char="•"/>
            </a:pPr>
            <a:r>
              <a:rPr lang="en-US" dirty="0"/>
              <a:t> </a:t>
            </a:r>
            <a:r>
              <a:rPr lang="en-US" altLang="zh-CN" sz="1800" dirty="0">
                <a:effectLst/>
                <a:latin typeface="Cambria" panose="02040503050406030204" pitchFamily="18" charset="0"/>
                <a:ea typeface="SimSun" panose="02010600030101010101" pitchFamily="2" charset="-122"/>
                <a:cs typeface="Times New Roman" panose="02020603050405020304" pitchFamily="18" charset="0"/>
              </a:rPr>
              <a:t>After solving the above problems, I found that I can finally play the game normally, the next step is to add the corresponding background image and adapt the game2</a:t>
            </a: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9346651-3531-45D6-813D-D788B617324D}" type="slidenum">
              <a:rPr lang="en-US"/>
              <a:t>14</a:t>
            </a:fld>
            <a:endParaRPr lang="en-US"/>
          </a:p>
        </p:txBody>
      </p:sp>
    </p:spTree>
    <p:extLst>
      <p:ext uri="{BB962C8B-B14F-4D97-AF65-F5344CB8AC3E}">
        <p14:creationId xmlns:p14="http://schemas.microsoft.com/office/powerpoint/2010/main" val="2971650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After merging the game2 code and adding the new </a:t>
            </a:r>
            <a:r>
              <a:rPr lang="en-US" dirty="0" err="1"/>
              <a:t>pingpong</a:t>
            </a:r>
            <a:r>
              <a:rPr lang="en-US" dirty="0"/>
              <a:t> game cover, the LCD code was also updated, but since the LCD code puts all the displays in the framebuffer, it slows down the game, as shown in the following video:</a:t>
            </a:r>
          </a:p>
          <a:p>
            <a:pPr marL="285750" indent="-285750">
              <a:buFont typeface="Arial"/>
              <a:buChar char="•"/>
            </a:pPr>
            <a:r>
              <a:rPr lang="en-US" dirty="0"/>
              <a:t> </a:t>
            </a:r>
            <a:endParaRPr lang="en-US" dirty="0">
              <a:ea typeface="Calibri"/>
              <a:cs typeface="Calibri"/>
            </a:endParaRPr>
          </a:p>
          <a:p>
            <a:pPr marL="285750" indent="-285750">
              <a:buFont typeface="Arial"/>
              <a:buChar char="•"/>
            </a:pPr>
            <a:r>
              <a:rPr lang="en-US" dirty="0"/>
              <a:t>After informing the relevant LCD students to modify the code, the problem was successfully solved, the game speed back to normal, basically debugging is complete, but the game button due to interruptions can not be </a:t>
            </a:r>
            <a:r>
              <a:rPr lang="en-US" dirty="0" err="1"/>
              <a:t>recognised</a:t>
            </a:r>
            <a:r>
              <a:rPr lang="en-US" dirty="0"/>
              <a:t> as a long time to press the state, which leads to the ping-pong paddle can only be moved one by one press. The following video shows: After processing the interrupt key detection and ping pong paddle key detection separately, the continuous movement of the ping pong paddle was finally achieved and the game failure screen was successfully displayed as shown in the video below:</a:t>
            </a:r>
          </a:p>
          <a:p>
            <a:pPr marL="285750" indent="-285750">
              <a:buFont typeface="Arial"/>
              <a:buChar char="•"/>
            </a:pPr>
            <a:endParaRPr lang="en-US" dirty="0"/>
          </a:p>
          <a:p>
            <a:pPr marL="285750" indent="-285750">
              <a:buFont typeface="Arial"/>
              <a:buChar char="•"/>
            </a:pPr>
            <a:r>
              <a:rPr lang="en-US" altLang="zh-CN" sz="1800" dirty="0">
                <a:effectLst/>
                <a:latin typeface="Cambria" panose="02040503050406030204" pitchFamily="18" charset="0"/>
                <a:ea typeface="SimSun" panose="02010600030101010101" pitchFamily="2" charset="-122"/>
                <a:cs typeface="Times New Roman" panose="02020603050405020304" pitchFamily="18" charset="0"/>
              </a:rPr>
              <a:t>After processing the interrupt key detection and ping pong paddle key detection separately, the continuous movement of the ping pong paddle was finally achieved and the game failure screen was successfully displayed as shown in the video below</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9346651-3531-45D6-813D-D788B617324D}" type="slidenum">
              <a:rPr lang="en-US"/>
              <a:t>15</a:t>
            </a:fld>
            <a:endParaRPr lang="en-US"/>
          </a:p>
        </p:txBody>
      </p:sp>
    </p:spTree>
    <p:extLst>
      <p:ext uri="{BB962C8B-B14F-4D97-AF65-F5344CB8AC3E}">
        <p14:creationId xmlns:p14="http://schemas.microsoft.com/office/powerpoint/2010/main" val="249591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000"/>
              </a:spcBef>
              <a:buFont typeface="Arial"/>
              <a:buChar char="•"/>
            </a:pPr>
            <a:r>
              <a:rPr lang="en-US"/>
              <a:t>Avoid oncoming vehicles by moving left with key1 and right with key0.</a:t>
            </a:r>
          </a:p>
          <a:p>
            <a:pPr marL="285750" indent="-285750">
              <a:spcBef>
                <a:spcPts val="1000"/>
              </a:spcBef>
              <a:buFont typeface="Arial"/>
              <a:buChar char="•"/>
            </a:pPr>
            <a:r>
              <a:rPr lang="en-US"/>
              <a:t>Two vehicles appear on the screen at a time. The top-left hearts represent lives, and the score indicates the number of avoided vehicles.</a:t>
            </a:r>
            <a:endParaRPr lang="en-US">
              <a:ea typeface="Calibri"/>
              <a:cs typeface="Calibri"/>
            </a:endParaRPr>
          </a:p>
          <a:p>
            <a:pPr marL="285750" indent="-285750">
              <a:spcBef>
                <a:spcPts val="1000"/>
              </a:spcBef>
              <a:buFont typeface="Arial"/>
              <a:buChar char="•"/>
            </a:pPr>
            <a:r>
              <a:rPr lang="en-US"/>
              <a:t>The player has three lives, with each collision deducting one. The game ends when all lives are lost.</a:t>
            </a:r>
            <a:endParaRPr lang="en-US">
              <a:ea typeface="Calibri"/>
              <a:cs typeface="Calibri"/>
            </a:endParaRPr>
          </a:p>
          <a:p>
            <a:pPr marL="285750" indent="-285750">
              <a:spcBef>
                <a:spcPts val="1000"/>
              </a:spcBef>
              <a:buFont typeface="Arial"/>
              <a:buChar char="•"/>
            </a:pPr>
            <a:r>
              <a:rPr lang="en-US"/>
              <a:t>This project highlights the DE1-SoC's capabilities in real-time gaming applications, using optimized coding techniques for efficient performance.</a:t>
            </a:r>
          </a:p>
        </p:txBody>
      </p:sp>
      <p:sp>
        <p:nvSpPr>
          <p:cNvPr id="4" name="Slide Number Placeholder 3"/>
          <p:cNvSpPr>
            <a:spLocks noGrp="1"/>
          </p:cNvSpPr>
          <p:nvPr>
            <p:ph type="sldNum" sz="quarter" idx="5"/>
          </p:nvPr>
        </p:nvSpPr>
        <p:spPr/>
        <p:txBody>
          <a:bodyPr/>
          <a:lstStyle/>
          <a:p>
            <a:fld id="{99346651-3531-45D6-813D-D788B617324D}" type="slidenum">
              <a:t>3</a:t>
            </a:fld>
            <a:endParaRPr lang="en-US"/>
          </a:p>
        </p:txBody>
      </p:sp>
    </p:spTree>
    <p:extLst>
      <p:ext uri="{BB962C8B-B14F-4D97-AF65-F5344CB8AC3E}">
        <p14:creationId xmlns:p14="http://schemas.microsoft.com/office/powerpoint/2010/main" val="1005288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000"/>
              </a:spcBef>
              <a:buFont typeface="Arial"/>
              <a:buChar char="•"/>
            </a:pPr>
            <a:r>
              <a:rPr lang="en-US"/>
              <a:t>The start screen menu allows navigation to the Ping-Pong game by pressing key1.</a:t>
            </a:r>
          </a:p>
          <a:p>
            <a:pPr marL="285750" indent="-285750">
              <a:spcBef>
                <a:spcPts val="1000"/>
              </a:spcBef>
              <a:buFont typeface="Arial"/>
              <a:buChar char="•"/>
            </a:pPr>
            <a:r>
              <a:rPr lang="en-US"/>
              <a:t>Press key1 again to start the game. Control the paddle with key0 and key1 to catch the ball.</a:t>
            </a:r>
          </a:p>
          <a:p>
            <a:pPr marL="285750" indent="-285750">
              <a:spcBef>
                <a:spcPts val="1000"/>
              </a:spcBef>
              <a:buFont typeface="Arial"/>
              <a:buChar char="•"/>
            </a:pPr>
            <a:r>
              <a:rPr lang="en-US"/>
              <a:t>The AI-controlled paddle at the bottom moves automatically. Scores are displayed on the left for both players.</a:t>
            </a:r>
          </a:p>
          <a:p>
            <a:pPr marL="285750" indent="-285750">
              <a:spcBef>
                <a:spcPts val="1000"/>
              </a:spcBef>
              <a:buFont typeface="Arial"/>
              <a:buChar char="•"/>
            </a:pPr>
            <a:r>
              <a:rPr lang="en-US"/>
              <a:t>The game ends when a player scores 11 points, displaying the result on the seven-segment display. Press key3 to return to the main menu.</a:t>
            </a:r>
          </a:p>
          <a:p>
            <a:pPr marL="285750" indent="-285750">
              <a:spcBef>
                <a:spcPts val="1000"/>
              </a:spcBef>
              <a:buFont typeface="Arial"/>
              <a:buChar char="•"/>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99346651-3531-45D6-813D-D788B617324D}" type="slidenum">
              <a:t>4</a:t>
            </a:fld>
            <a:endParaRPr lang="en-US"/>
          </a:p>
        </p:txBody>
      </p:sp>
    </p:spTree>
    <p:extLst>
      <p:ext uri="{BB962C8B-B14F-4D97-AF65-F5344CB8AC3E}">
        <p14:creationId xmlns:p14="http://schemas.microsoft.com/office/powerpoint/2010/main" val="1776689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“Proper LCD initialization is crucial for correct display operations.</a:t>
            </a:r>
            <a:endParaRPr lang="zh-CN" altLang="en-US">
              <a:ea typeface="Calibri"/>
              <a:cs typeface="Calibri"/>
            </a:endParaRPr>
          </a:p>
          <a:p>
            <a:r>
              <a:rPr lang="en-US">
                <a:ea typeface="Calibri"/>
                <a:cs typeface="Calibri"/>
              </a:rPr>
              <a:t>We used the LT24_drawPixel and LT24_copyFrameBuffer functions from the DE1SoC_LT24 library for drawing images, graphics, and text.We implemented two main techniques for LCD drawing. The first method uses a frameBuffer to represent the entire screen, allowing efficient full-screen updates. The second method involves direct pixel manipulation with drawPixel, ideal for drawing text, lines, rectangles, circles, and simple graphics. </a:t>
            </a:r>
            <a:endParaRPr lang="zh-CN" altLang="en-US">
              <a:ea typeface="Calibri"/>
              <a:cs typeface="Calibri"/>
            </a:endParaRPr>
          </a:p>
          <a:p>
            <a:r>
              <a:rPr lang="en-US">
                <a:ea typeface="Calibri"/>
                <a:cs typeface="Calibri"/>
              </a:rPr>
              <a:t>This approach is useful for small, frequent updates</a:t>
            </a:r>
            <a:endParaRPr lang="zh-CN" altLang="en-US">
              <a:ea typeface="Calibri"/>
              <a:cs typeface="Calibri"/>
            </a:endParaRPr>
          </a:p>
          <a:p>
            <a:r>
              <a:rPr lang="en-US">
                <a:ea typeface="Calibri"/>
                <a:cs typeface="Calibri"/>
              </a:rPr>
              <a:t>.To optimize performance, background rendering is done only during initialization, reducing processing time during gameplay and ensuring smooth performance.</a:t>
            </a:r>
          </a:p>
        </p:txBody>
      </p:sp>
      <p:sp>
        <p:nvSpPr>
          <p:cNvPr id="4" name="Slide Number Placeholder 3"/>
          <p:cNvSpPr>
            <a:spLocks noGrp="1"/>
          </p:cNvSpPr>
          <p:nvPr>
            <p:ph type="sldNum" sz="quarter" idx="5"/>
          </p:nvPr>
        </p:nvSpPr>
        <p:spPr/>
        <p:txBody>
          <a:bodyPr/>
          <a:lstStyle/>
          <a:p>
            <a:fld id="{99346651-3531-45D6-813D-D788B617324D}" type="slidenum">
              <a:rPr lang="en-US"/>
              <a:t>5</a:t>
            </a:fld>
            <a:endParaRPr lang="en-US"/>
          </a:p>
        </p:txBody>
      </p:sp>
    </p:spTree>
    <p:extLst>
      <p:ext uri="{BB962C8B-B14F-4D97-AF65-F5344CB8AC3E}">
        <p14:creationId xmlns:p14="http://schemas.microsoft.com/office/powerpoint/2010/main" val="73735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steps to convert image files to bitmap format are as follows:</a:t>
            </a:r>
            <a:endParaRPr lang="zh-CN" altLang="en-US"/>
          </a:p>
          <a:p>
            <a:r>
              <a:rPr lang="en-US"/>
              <a:t>Prepare the image files you want to convert. Then, upload these image files to the conversion tool. The tool will convert the images into 565 format bitmaps and generate the corresponding C language array code. </a:t>
            </a:r>
          </a:p>
        </p:txBody>
      </p:sp>
      <p:sp>
        <p:nvSpPr>
          <p:cNvPr id="4" name="Slide Number Placeholder 3"/>
          <p:cNvSpPr>
            <a:spLocks noGrp="1"/>
          </p:cNvSpPr>
          <p:nvPr>
            <p:ph type="sldNum" sz="quarter" idx="5"/>
          </p:nvPr>
        </p:nvSpPr>
        <p:spPr/>
        <p:txBody>
          <a:bodyPr/>
          <a:lstStyle/>
          <a:p>
            <a:fld id="{99346651-3531-45D6-813D-D788B617324D}" type="slidenum">
              <a:rPr lang="en-US"/>
              <a:t>6</a:t>
            </a:fld>
            <a:endParaRPr lang="en-US"/>
          </a:p>
        </p:txBody>
      </p:sp>
    </p:spTree>
    <p:extLst>
      <p:ext uri="{BB962C8B-B14F-4D97-AF65-F5344CB8AC3E}">
        <p14:creationId xmlns:p14="http://schemas.microsoft.com/office/powerpoint/2010/main" val="188447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To handle car movements, we used interrupt-driven input detection, allowing the game to respond immediately to key presses and ensure accurate player input capture.</a:t>
            </a:r>
            <a:endParaRPr lang="zh-CN" altLang="en-US">
              <a:ea typeface="Calibri"/>
              <a:cs typeface="Calibri"/>
            </a:endParaRPr>
          </a:p>
          <a:p>
            <a:r>
              <a:rPr lang="en-US">
                <a:ea typeface="Calibri"/>
                <a:cs typeface="Calibri"/>
              </a:rPr>
              <a:t>We implemented efficient car movement where the player’s car switches lanes based on input, while other cars move forward automatically. An anti-overlapping mechanism adjusts car positions to prevent overlap.</a:t>
            </a:r>
            <a:endParaRPr lang="zh-CN" altLang="en-US">
              <a:ea typeface="Calibri"/>
              <a:cs typeface="Calibri"/>
            </a:endParaRPr>
          </a:p>
          <a:p>
            <a:r>
              <a:rPr lang="en-US">
                <a:ea typeface="Calibri"/>
                <a:cs typeface="Calibri"/>
              </a:rPr>
              <a:t>Collision detection is crucial. We monitor car positions to detect collisions. When a collision occurs, the player’s life count decreases, and the game state updates. A cooldown period prevents continuous detection.</a:t>
            </a:r>
            <a:endParaRPr lang="zh-CN" altLang="en-US">
              <a:ea typeface="Calibri"/>
              <a:cs typeface="Calibri"/>
            </a:endParaRPr>
          </a:p>
          <a:p>
            <a:r>
              <a:rPr lang="en-US">
                <a:ea typeface="Calibri"/>
                <a:cs typeface="Calibri"/>
              </a:rPr>
              <a:t>Background rendering is performed only during initialization to reduce processing time.</a:t>
            </a:r>
            <a:endParaRPr lang="zh-CN" altLang="en-US">
              <a:ea typeface="Calibri"/>
              <a:cs typeface="Calibri"/>
            </a:endParaRPr>
          </a:p>
          <a:p>
            <a:r>
              <a:rPr lang="en-US">
                <a:ea typeface="Calibri"/>
                <a:cs typeface="Calibri"/>
              </a:rPr>
              <a:t>When updating car positions, we use the reback function to overlay the previous position with the background image, avoiding full-screen updates and reducing iterations.</a:t>
            </a:r>
          </a:p>
        </p:txBody>
      </p:sp>
      <p:sp>
        <p:nvSpPr>
          <p:cNvPr id="4" name="Slide Number Placeholder 3"/>
          <p:cNvSpPr>
            <a:spLocks noGrp="1"/>
          </p:cNvSpPr>
          <p:nvPr>
            <p:ph type="sldNum" sz="quarter" idx="5"/>
          </p:nvPr>
        </p:nvSpPr>
        <p:spPr/>
        <p:txBody>
          <a:bodyPr/>
          <a:lstStyle/>
          <a:p>
            <a:fld id="{99346651-3531-45D6-813D-D788B617324D}" type="slidenum">
              <a:rPr lang="en-US"/>
              <a:t>7</a:t>
            </a:fld>
            <a:endParaRPr lang="en-US"/>
          </a:p>
        </p:txBody>
      </p:sp>
    </p:spTree>
    <p:extLst>
      <p:ext uri="{BB962C8B-B14F-4D97-AF65-F5344CB8AC3E}">
        <p14:creationId xmlns:p14="http://schemas.microsoft.com/office/powerpoint/2010/main" val="3833956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err="1"/>
              <a:t>CollisionFirst</a:t>
            </a:r>
            <a:r>
              <a:rPr lang="en-GB" altLang="zh-CN" dirty="0"/>
              <a:t> determine whether the ball hits the racket. Next, I simulated different reflection angles by dividing the racket into 4 parts and adjusting the speed of the ball when it landed on the different parts. This provides a variety of ball reflections, making the game more realistic and interesting.</a:t>
            </a:r>
            <a:endParaRPr lang="zh-CN" altLang="en-US" dirty="0"/>
          </a:p>
        </p:txBody>
      </p:sp>
      <p:sp>
        <p:nvSpPr>
          <p:cNvPr id="4" name="灯片编号占位符 3"/>
          <p:cNvSpPr>
            <a:spLocks noGrp="1"/>
          </p:cNvSpPr>
          <p:nvPr>
            <p:ph type="sldNum" sz="quarter" idx="5"/>
          </p:nvPr>
        </p:nvSpPr>
        <p:spPr/>
        <p:txBody>
          <a:bodyPr/>
          <a:lstStyle/>
          <a:p>
            <a:fld id="{99346651-3531-45D6-813D-D788B617324D}" type="slidenum">
              <a:rPr lang="en-US" altLang="zh-CN" smtClean="0"/>
              <a:t>8</a:t>
            </a:fld>
            <a:endParaRPr lang="zh-CN" altLang="en-US"/>
          </a:p>
        </p:txBody>
      </p:sp>
    </p:spTree>
    <p:extLst>
      <p:ext uri="{BB962C8B-B14F-4D97-AF65-F5344CB8AC3E}">
        <p14:creationId xmlns:p14="http://schemas.microsoft.com/office/powerpoint/2010/main" val="2661956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AI </a:t>
            </a:r>
            <a:r>
              <a:rPr lang="en-GB" altLang="zh-CN" dirty="0" err="1"/>
              <a:t>AgainstBecause</a:t>
            </a:r>
            <a:r>
              <a:rPr lang="en-GB" altLang="zh-CN" dirty="0"/>
              <a:t> this game is not a multiplayer game but a single player game, the other racket is controlled by a machine. This is achieved here by calling the AI Against function. His logic is to first detect </a:t>
            </a:r>
            <a:r>
              <a:rPr lang="en-GB" altLang="zh-CN" dirty="0" err="1"/>
              <a:t>ballXspeed</a:t>
            </a:r>
            <a:r>
              <a:rPr lang="en-GB" altLang="zh-CN" dirty="0"/>
              <a:t> to determine whether the ball is moving toward the racket, then compare the </a:t>
            </a:r>
            <a:r>
              <a:rPr lang="en-GB" altLang="zh-CN" dirty="0" err="1"/>
              <a:t>Yposition</a:t>
            </a:r>
            <a:r>
              <a:rPr lang="en-GB" altLang="zh-CN" dirty="0"/>
              <a:t> of the ball and the racket to determine whether the ball is above or below the racket, and finally move the racket.</a:t>
            </a:r>
            <a:endParaRPr lang="zh-CN" altLang="en-US" dirty="0"/>
          </a:p>
        </p:txBody>
      </p:sp>
      <p:sp>
        <p:nvSpPr>
          <p:cNvPr id="4" name="灯片编号占位符 3"/>
          <p:cNvSpPr>
            <a:spLocks noGrp="1"/>
          </p:cNvSpPr>
          <p:nvPr>
            <p:ph type="sldNum" sz="quarter" idx="5"/>
          </p:nvPr>
        </p:nvSpPr>
        <p:spPr/>
        <p:txBody>
          <a:bodyPr/>
          <a:lstStyle/>
          <a:p>
            <a:fld id="{99346651-3531-45D6-813D-D788B617324D}" type="slidenum">
              <a:rPr lang="en-US" altLang="zh-CN" smtClean="0"/>
              <a:t>9</a:t>
            </a:fld>
            <a:endParaRPr lang="zh-CN" altLang="en-US"/>
          </a:p>
        </p:txBody>
      </p:sp>
    </p:spTree>
    <p:extLst>
      <p:ext uri="{BB962C8B-B14F-4D97-AF65-F5344CB8AC3E}">
        <p14:creationId xmlns:p14="http://schemas.microsoft.com/office/powerpoint/2010/main" val="4018194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Play </a:t>
            </a:r>
            <a:r>
              <a:rPr lang="en-GB" altLang="zh-CN" dirty="0" err="1"/>
              <a:t>soundThe</a:t>
            </a:r>
            <a:r>
              <a:rPr lang="en-GB" altLang="zh-CN" dirty="0"/>
              <a:t> next thing I want to talk about is play sound. After completing the basic game, I hope to improve the gameplay and entertainment by adding sounds to the game. The content of audio has been studied in unit 3.1 of the course. So I called the audio function, which makes a sound every time a collision occurs, making the game more fun.</a:t>
            </a:r>
            <a:endParaRPr lang="zh-CN" altLang="en-US" dirty="0"/>
          </a:p>
        </p:txBody>
      </p:sp>
      <p:sp>
        <p:nvSpPr>
          <p:cNvPr id="4" name="灯片编号占位符 3"/>
          <p:cNvSpPr>
            <a:spLocks noGrp="1"/>
          </p:cNvSpPr>
          <p:nvPr>
            <p:ph type="sldNum" sz="quarter" idx="5"/>
          </p:nvPr>
        </p:nvSpPr>
        <p:spPr/>
        <p:txBody>
          <a:bodyPr/>
          <a:lstStyle/>
          <a:p>
            <a:fld id="{99346651-3531-45D6-813D-D788B617324D}" type="slidenum">
              <a:rPr lang="en-US" altLang="zh-CN" smtClean="0"/>
              <a:t>10</a:t>
            </a:fld>
            <a:endParaRPr lang="zh-CN" altLang="en-US"/>
          </a:p>
        </p:txBody>
      </p:sp>
    </p:spTree>
    <p:extLst>
      <p:ext uri="{BB962C8B-B14F-4D97-AF65-F5344CB8AC3E}">
        <p14:creationId xmlns:p14="http://schemas.microsoft.com/office/powerpoint/2010/main" val="163484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5/20/2024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42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5/20/2024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6559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5/20/2024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0460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5/20/2024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9809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5/20/2024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359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5/20/2024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56110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5/20/2024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9028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5/20/2024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57098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5/20/2024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545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5/20/2024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72471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5/20/2024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936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t="-8000" b="-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5/20/2024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5272632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87" r:id="rId7"/>
    <p:sldLayoutId id="2147483688" r:id="rId8"/>
    <p:sldLayoutId id="2147483689" r:id="rId9"/>
    <p:sldLayoutId id="2147483690" r:id="rId10"/>
    <p:sldLayoutId id="214748369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24.gif"/><Relationship Id="rId4" Type="http://schemas.openxmlformats.org/officeDocument/2006/relationships/image" Target="../media/image23.gif"/></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evanso931/Pong-Embedded-C/tree/mai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3" name="TextBox 12">
            <a:extLst>
              <a:ext uri="{FF2B5EF4-FFF2-40B4-BE49-F238E27FC236}">
                <a16:creationId xmlns:a16="http://schemas.microsoft.com/office/drawing/2014/main" id="{4C90FD81-71DF-4F19-850B-64778AC9B460}"/>
              </a:ext>
            </a:extLst>
          </p:cNvPr>
          <p:cNvSpPr txBox="1"/>
          <p:nvPr/>
        </p:nvSpPr>
        <p:spPr>
          <a:xfrm>
            <a:off x="2339010" y="3907182"/>
            <a:ext cx="73814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t>ELEC5620M     Group 19</a:t>
            </a:r>
          </a:p>
        </p:txBody>
      </p:sp>
      <p:sp>
        <p:nvSpPr>
          <p:cNvPr id="15" name="Title 1">
            <a:extLst>
              <a:ext uri="{FF2B5EF4-FFF2-40B4-BE49-F238E27FC236}">
                <a16:creationId xmlns:a16="http://schemas.microsoft.com/office/drawing/2014/main" id="{C759A188-9C0A-6DC4-BD60-BE040975C34A}"/>
              </a:ext>
            </a:extLst>
          </p:cNvPr>
          <p:cNvSpPr txBox="1">
            <a:spLocks/>
          </p:cNvSpPr>
          <p:nvPr/>
        </p:nvSpPr>
        <p:spPr>
          <a:xfrm>
            <a:off x="1192872" y="1056640"/>
            <a:ext cx="9803693" cy="2383314"/>
          </a:xfrm>
          <a:prstGeom prst="rect">
            <a:avLst/>
          </a:prstGeom>
        </p:spPr>
        <p:txBody>
          <a:bodyPr lIns="91440" tIns="45720" rIns="91440" bIns="45720" anchor="t"/>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r>
              <a:rPr lang="en-US" sz="5400">
                <a:latin typeface="Calibri"/>
                <a:ea typeface="Calibri"/>
                <a:cs typeface="Calibri"/>
              </a:rPr>
              <a:t>“Game Box ‘’</a:t>
            </a:r>
            <a:endParaRPr lang="en-US" sz="5400" b="0">
              <a:latin typeface="Calibri"/>
              <a:ea typeface="Calibri"/>
              <a:cs typeface="Calibri"/>
            </a:endParaRPr>
          </a:p>
          <a:p>
            <a:pPr algn="ctr"/>
            <a:r>
              <a:rPr lang="en-US" sz="5400">
                <a:latin typeface="Calibri"/>
                <a:ea typeface="Calibri"/>
                <a:cs typeface="Calibri"/>
              </a:rPr>
              <a:t>Featuring: Ping Pong and Car Game </a:t>
            </a:r>
            <a:endParaRPr lang="en-US" sz="5400" b="0">
              <a:latin typeface="Calibri"/>
              <a:ea typeface="Calibri"/>
              <a:cs typeface="Calibri"/>
            </a:endParaRPr>
          </a:p>
        </p:txBody>
      </p:sp>
    </p:spTree>
    <p:extLst>
      <p:ext uri="{BB962C8B-B14F-4D97-AF65-F5344CB8AC3E}">
        <p14:creationId xmlns:p14="http://schemas.microsoft.com/office/powerpoint/2010/main" val="3902057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5C50-E785-AD77-6283-45E80B5ABE14}"/>
              </a:ext>
            </a:extLst>
          </p:cNvPr>
          <p:cNvSpPr>
            <a:spLocks noGrp="1"/>
          </p:cNvSpPr>
          <p:nvPr>
            <p:ph type="title"/>
          </p:nvPr>
        </p:nvSpPr>
        <p:spPr/>
        <p:txBody>
          <a:bodyPr/>
          <a:lstStyle/>
          <a:p>
            <a:r>
              <a:rPr lang="en-US" dirty="0">
                <a:ea typeface="+mj-lt"/>
                <a:cs typeface="+mj-lt"/>
              </a:rPr>
              <a:t>Play Sound </a:t>
            </a:r>
            <a:r>
              <a:rPr lang="en-US" altLang="zh-CN" dirty="0">
                <a:ea typeface="+mj-lt"/>
                <a:cs typeface="+mj-lt"/>
              </a:rPr>
              <a:t>For Ping-Pong Game</a:t>
            </a:r>
            <a:endParaRPr lang="en-US" dirty="0"/>
          </a:p>
        </p:txBody>
      </p:sp>
      <p:sp>
        <p:nvSpPr>
          <p:cNvPr id="3" name="Content Placeholder 2">
            <a:extLst>
              <a:ext uri="{FF2B5EF4-FFF2-40B4-BE49-F238E27FC236}">
                <a16:creationId xmlns:a16="http://schemas.microsoft.com/office/drawing/2014/main" id="{AE76E864-9116-669A-AB35-D2872EDD37FE}"/>
              </a:ext>
            </a:extLst>
          </p:cNvPr>
          <p:cNvSpPr>
            <a:spLocks noGrp="1"/>
          </p:cNvSpPr>
          <p:nvPr>
            <p:ph idx="1"/>
          </p:nvPr>
        </p:nvSpPr>
        <p:spPr>
          <a:xfrm>
            <a:off x="1115568" y="2207313"/>
            <a:ext cx="10168128" cy="3694176"/>
          </a:xfrm>
        </p:spPr>
        <p:txBody>
          <a:bodyPr vert="horz" lIns="91440" tIns="45720" rIns="91440" bIns="45720" rtlCol="0" anchor="t">
            <a:normAutofit/>
          </a:bodyPr>
          <a:lstStyle/>
          <a:p>
            <a:r>
              <a:rPr lang="en-US" dirty="0">
                <a:ea typeface="+mn-lt"/>
                <a:cs typeface="+mn-lt"/>
              </a:rPr>
              <a:t>The audio function is called, and a sound will be emitted once a collision occurs.</a:t>
            </a:r>
            <a:endParaRPr lang="en-US" dirty="0"/>
          </a:p>
        </p:txBody>
      </p:sp>
      <p:pic>
        <p:nvPicPr>
          <p:cNvPr id="4" name="Picture 3">
            <a:extLst>
              <a:ext uri="{FF2B5EF4-FFF2-40B4-BE49-F238E27FC236}">
                <a16:creationId xmlns:a16="http://schemas.microsoft.com/office/drawing/2014/main" id="{11EC3D74-53B5-FD66-42DE-6359531CD573}"/>
              </a:ext>
            </a:extLst>
          </p:cNvPr>
          <p:cNvPicPr>
            <a:picLocks noChangeAspect="1"/>
          </p:cNvPicPr>
          <p:nvPr/>
        </p:nvPicPr>
        <p:blipFill>
          <a:blip r:embed="rId3"/>
          <a:stretch>
            <a:fillRect/>
          </a:stretch>
        </p:blipFill>
        <p:spPr>
          <a:xfrm>
            <a:off x="1111669" y="3230730"/>
            <a:ext cx="5707479" cy="566987"/>
          </a:xfrm>
          <a:prstGeom prst="rect">
            <a:avLst/>
          </a:prstGeom>
        </p:spPr>
      </p:pic>
      <p:pic>
        <p:nvPicPr>
          <p:cNvPr id="6" name="Picture 5" descr="A computer screen shot of text&#10;&#10;Description automatically generated">
            <a:extLst>
              <a:ext uri="{FF2B5EF4-FFF2-40B4-BE49-F238E27FC236}">
                <a16:creationId xmlns:a16="http://schemas.microsoft.com/office/drawing/2014/main" id="{1D343083-4109-4E4C-3047-EDDFE901AF36}"/>
              </a:ext>
            </a:extLst>
          </p:cNvPr>
          <p:cNvPicPr>
            <a:picLocks noChangeAspect="1"/>
          </p:cNvPicPr>
          <p:nvPr/>
        </p:nvPicPr>
        <p:blipFill>
          <a:blip r:embed="rId4"/>
          <a:stretch>
            <a:fillRect/>
          </a:stretch>
        </p:blipFill>
        <p:spPr>
          <a:xfrm>
            <a:off x="1115177" y="3803734"/>
            <a:ext cx="9089356" cy="2709611"/>
          </a:xfrm>
          <a:prstGeom prst="rect">
            <a:avLst/>
          </a:prstGeom>
        </p:spPr>
      </p:pic>
    </p:spTree>
    <p:extLst>
      <p:ext uri="{BB962C8B-B14F-4D97-AF65-F5344CB8AC3E}">
        <p14:creationId xmlns:p14="http://schemas.microsoft.com/office/powerpoint/2010/main" val="358937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形用户界面, 文本&#10;&#10;描述已自动生成">
            <a:extLst>
              <a:ext uri="{FF2B5EF4-FFF2-40B4-BE49-F238E27FC236}">
                <a16:creationId xmlns:a16="http://schemas.microsoft.com/office/drawing/2014/main" id="{CB65A568-8A78-C6D4-BA75-3422412A532A}"/>
              </a:ext>
            </a:extLst>
          </p:cNvPr>
          <p:cNvPicPr>
            <a:picLocks noChangeAspect="1"/>
          </p:cNvPicPr>
          <p:nvPr/>
        </p:nvPicPr>
        <p:blipFill rotWithShape="1">
          <a:blip r:embed="rId3">
            <a:extLst>
              <a:ext uri="{28A0092B-C50C-407E-A947-70E740481C1C}">
                <a14:useLocalDpi xmlns:a14="http://schemas.microsoft.com/office/drawing/2010/main" val="0"/>
              </a:ext>
            </a:extLst>
          </a:blip>
          <a:srcRect t="30720" r="730"/>
          <a:stretch/>
        </p:blipFill>
        <p:spPr>
          <a:xfrm>
            <a:off x="1191476" y="2106778"/>
            <a:ext cx="9737433" cy="4751222"/>
          </a:xfrm>
          <a:prstGeom prst="rect">
            <a:avLst/>
          </a:prstGeom>
        </p:spPr>
      </p:pic>
      <p:sp>
        <p:nvSpPr>
          <p:cNvPr id="2" name="Title 1">
            <a:extLst>
              <a:ext uri="{FF2B5EF4-FFF2-40B4-BE49-F238E27FC236}">
                <a16:creationId xmlns:a16="http://schemas.microsoft.com/office/drawing/2014/main" id="{CAABED0B-F5CD-1569-ACFC-C1A62C978B47}"/>
              </a:ext>
            </a:extLst>
          </p:cNvPr>
          <p:cNvSpPr>
            <a:spLocks noGrp="1"/>
          </p:cNvSpPr>
          <p:nvPr>
            <p:ph type="title"/>
          </p:nvPr>
        </p:nvSpPr>
        <p:spPr/>
        <p:txBody>
          <a:bodyPr/>
          <a:lstStyle/>
          <a:p>
            <a:r>
              <a:rPr lang="en-US" dirty="0"/>
              <a:t>Debugging With LT24</a:t>
            </a:r>
          </a:p>
        </p:txBody>
      </p:sp>
      <p:pic>
        <p:nvPicPr>
          <p:cNvPr id="5" name="Picture 4" descr="A screen shot of a computer program&#10;&#10;Description automatically generated">
            <a:extLst>
              <a:ext uri="{FF2B5EF4-FFF2-40B4-BE49-F238E27FC236}">
                <a16:creationId xmlns:a16="http://schemas.microsoft.com/office/drawing/2014/main" id="{C785AC86-87A5-842A-C480-9172B6FBE7EF}"/>
              </a:ext>
            </a:extLst>
          </p:cNvPr>
          <p:cNvPicPr>
            <a:picLocks noChangeAspect="1"/>
          </p:cNvPicPr>
          <p:nvPr/>
        </p:nvPicPr>
        <p:blipFill>
          <a:blip r:embed="rId4"/>
          <a:stretch>
            <a:fillRect/>
          </a:stretch>
        </p:blipFill>
        <p:spPr>
          <a:xfrm>
            <a:off x="1576640" y="1622349"/>
            <a:ext cx="8141852" cy="2147509"/>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82DDB806-BA53-9E99-CF85-3AD572E45564}"/>
              </a:ext>
            </a:extLst>
          </p:cNvPr>
          <p:cNvPicPr>
            <a:picLocks noChangeAspect="1"/>
          </p:cNvPicPr>
          <p:nvPr/>
        </p:nvPicPr>
        <p:blipFill>
          <a:blip r:embed="rId5"/>
          <a:stretch>
            <a:fillRect/>
          </a:stretch>
        </p:blipFill>
        <p:spPr>
          <a:xfrm>
            <a:off x="1641166" y="3765072"/>
            <a:ext cx="4000500" cy="2686050"/>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3361D008-5570-8334-0F3B-470D703BC341}"/>
              </a:ext>
            </a:extLst>
          </p:cNvPr>
          <p:cNvPicPr>
            <a:picLocks noChangeAspect="1"/>
          </p:cNvPicPr>
          <p:nvPr/>
        </p:nvPicPr>
        <p:blipFill>
          <a:blip r:embed="rId6"/>
          <a:stretch>
            <a:fillRect/>
          </a:stretch>
        </p:blipFill>
        <p:spPr>
          <a:xfrm>
            <a:off x="5646343" y="3766294"/>
            <a:ext cx="5457825" cy="103822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8BEB0F3-632A-9933-50B6-3119F9257671}"/>
              </a:ext>
            </a:extLst>
          </p:cNvPr>
          <p:cNvPicPr>
            <a:picLocks noChangeAspect="1"/>
          </p:cNvPicPr>
          <p:nvPr/>
        </p:nvPicPr>
        <p:blipFill>
          <a:blip r:embed="rId7"/>
          <a:stretch>
            <a:fillRect/>
          </a:stretch>
        </p:blipFill>
        <p:spPr>
          <a:xfrm>
            <a:off x="1575887" y="1625015"/>
            <a:ext cx="8334375" cy="5019675"/>
          </a:xfrm>
          <a:prstGeom prst="rect">
            <a:avLst/>
          </a:prstGeom>
        </p:spPr>
      </p:pic>
    </p:spTree>
    <p:extLst>
      <p:ext uri="{BB962C8B-B14F-4D97-AF65-F5344CB8AC3E}">
        <p14:creationId xmlns:p14="http://schemas.microsoft.com/office/powerpoint/2010/main" val="275308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5111CAD-3192-F6B2-E206-8F0ADED9DDD7}"/>
              </a:ext>
            </a:extLst>
          </p:cNvPr>
          <p:cNvPicPr>
            <a:picLocks noChangeAspect="1"/>
          </p:cNvPicPr>
          <p:nvPr/>
        </p:nvPicPr>
        <p:blipFill rotWithShape="1">
          <a:blip r:embed="rId3"/>
          <a:srcRect l="21534" t="27529" r="984" b="4252"/>
          <a:stretch/>
        </p:blipFill>
        <p:spPr>
          <a:xfrm>
            <a:off x="1567891" y="2040940"/>
            <a:ext cx="9056218" cy="4659711"/>
          </a:xfrm>
          <a:prstGeom prst="rect">
            <a:avLst/>
          </a:prstGeom>
        </p:spPr>
      </p:pic>
      <p:sp>
        <p:nvSpPr>
          <p:cNvPr id="2" name="Title 1">
            <a:extLst>
              <a:ext uri="{FF2B5EF4-FFF2-40B4-BE49-F238E27FC236}">
                <a16:creationId xmlns:a16="http://schemas.microsoft.com/office/drawing/2014/main" id="{0A99BC56-978E-CE13-1122-2E71A8982298}"/>
              </a:ext>
            </a:extLst>
          </p:cNvPr>
          <p:cNvSpPr>
            <a:spLocks noGrp="1"/>
          </p:cNvSpPr>
          <p:nvPr>
            <p:ph type="title"/>
          </p:nvPr>
        </p:nvSpPr>
        <p:spPr/>
        <p:txBody>
          <a:bodyPr/>
          <a:lstStyle/>
          <a:p>
            <a:r>
              <a:rPr lang="en-US" dirty="0"/>
              <a:t>Debugging With LT24</a:t>
            </a:r>
          </a:p>
        </p:txBody>
      </p:sp>
      <p:pic>
        <p:nvPicPr>
          <p:cNvPr id="5" name="Picture 4" descr="A computer code with text&#10;&#10;Description automatically generated">
            <a:extLst>
              <a:ext uri="{FF2B5EF4-FFF2-40B4-BE49-F238E27FC236}">
                <a16:creationId xmlns:a16="http://schemas.microsoft.com/office/drawing/2014/main" id="{CD249FAF-527D-493F-8746-DA438E3001D5}"/>
              </a:ext>
            </a:extLst>
          </p:cNvPr>
          <p:cNvPicPr>
            <a:picLocks noChangeAspect="1"/>
          </p:cNvPicPr>
          <p:nvPr/>
        </p:nvPicPr>
        <p:blipFill>
          <a:blip r:embed="rId4"/>
          <a:stretch>
            <a:fillRect/>
          </a:stretch>
        </p:blipFill>
        <p:spPr>
          <a:xfrm>
            <a:off x="1838480" y="2848221"/>
            <a:ext cx="8910062" cy="5066149"/>
          </a:xfrm>
          <a:prstGeom prst="rect">
            <a:avLst/>
          </a:prstGeom>
        </p:spPr>
      </p:pic>
      <p:pic>
        <p:nvPicPr>
          <p:cNvPr id="6" name="Picture 5" descr="A screenshot of a calculator&#10;&#10;Description automatically generated">
            <a:extLst>
              <a:ext uri="{FF2B5EF4-FFF2-40B4-BE49-F238E27FC236}">
                <a16:creationId xmlns:a16="http://schemas.microsoft.com/office/drawing/2014/main" id="{266CE064-EDD1-CDF4-DF08-F495692F68D0}"/>
              </a:ext>
            </a:extLst>
          </p:cNvPr>
          <p:cNvPicPr>
            <a:picLocks noChangeAspect="1"/>
          </p:cNvPicPr>
          <p:nvPr/>
        </p:nvPicPr>
        <p:blipFill>
          <a:blip r:embed="rId5"/>
          <a:stretch>
            <a:fillRect/>
          </a:stretch>
        </p:blipFill>
        <p:spPr>
          <a:xfrm>
            <a:off x="0" y="2702534"/>
            <a:ext cx="12192000" cy="1452933"/>
          </a:xfrm>
          <a:prstGeom prst="rect">
            <a:avLst/>
          </a:prstGeom>
        </p:spPr>
      </p:pic>
    </p:spTree>
    <p:extLst>
      <p:ext uri="{BB962C8B-B14F-4D97-AF65-F5344CB8AC3E}">
        <p14:creationId xmlns:p14="http://schemas.microsoft.com/office/powerpoint/2010/main" val="3939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DA8D-F4AE-9313-37AF-AD86B9E36EE6}"/>
              </a:ext>
            </a:extLst>
          </p:cNvPr>
          <p:cNvSpPr>
            <a:spLocks noGrp="1"/>
          </p:cNvSpPr>
          <p:nvPr>
            <p:ph type="title"/>
          </p:nvPr>
        </p:nvSpPr>
        <p:spPr/>
        <p:txBody>
          <a:bodyPr/>
          <a:lstStyle/>
          <a:p>
            <a:r>
              <a:rPr lang="en-US" dirty="0"/>
              <a:t>Debugging With LT24</a:t>
            </a:r>
          </a:p>
        </p:txBody>
      </p:sp>
      <p:pic>
        <p:nvPicPr>
          <p:cNvPr id="9" name="Picture 8" descr="A screenshot of a computer&#10;&#10;Description automatically generated">
            <a:extLst>
              <a:ext uri="{FF2B5EF4-FFF2-40B4-BE49-F238E27FC236}">
                <a16:creationId xmlns:a16="http://schemas.microsoft.com/office/drawing/2014/main" id="{BBCDC098-1FE2-A644-6151-CB0560B7E09A}"/>
              </a:ext>
            </a:extLst>
          </p:cNvPr>
          <p:cNvPicPr>
            <a:picLocks noChangeAspect="1"/>
          </p:cNvPicPr>
          <p:nvPr/>
        </p:nvPicPr>
        <p:blipFill>
          <a:blip r:embed="rId3"/>
          <a:stretch>
            <a:fillRect/>
          </a:stretch>
        </p:blipFill>
        <p:spPr>
          <a:xfrm>
            <a:off x="1283579" y="1704442"/>
            <a:ext cx="9116122" cy="5109024"/>
          </a:xfrm>
          <a:prstGeom prst="rect">
            <a:avLst/>
          </a:prstGeom>
        </p:spPr>
      </p:pic>
      <p:pic>
        <p:nvPicPr>
          <p:cNvPr id="4" name="图片 3" descr="文本&#10;&#10;描述已自动生成">
            <a:extLst>
              <a:ext uri="{FF2B5EF4-FFF2-40B4-BE49-F238E27FC236}">
                <a16:creationId xmlns:a16="http://schemas.microsoft.com/office/drawing/2014/main" id="{5F0CAD8F-E879-1FFD-7FE9-1E22247F3725}"/>
              </a:ext>
            </a:extLst>
          </p:cNvPr>
          <p:cNvPicPr>
            <a:picLocks noChangeAspect="1"/>
          </p:cNvPicPr>
          <p:nvPr/>
        </p:nvPicPr>
        <p:blipFill rotWithShape="1">
          <a:blip r:embed="rId4">
            <a:extLst>
              <a:ext uri="{28A0092B-C50C-407E-A947-70E740481C1C}">
                <a14:useLocalDpi xmlns:a14="http://schemas.microsoft.com/office/drawing/2010/main" val="0"/>
              </a:ext>
            </a:extLst>
          </a:blip>
          <a:srcRect t="72842" r="1600"/>
          <a:stretch/>
        </p:blipFill>
        <p:spPr>
          <a:xfrm>
            <a:off x="0" y="3379414"/>
            <a:ext cx="11996928" cy="1750371"/>
          </a:xfrm>
          <a:prstGeom prst="rect">
            <a:avLst/>
          </a:prstGeom>
        </p:spPr>
      </p:pic>
    </p:spTree>
    <p:extLst>
      <p:ext uri="{BB962C8B-B14F-4D97-AF65-F5344CB8AC3E}">
        <p14:creationId xmlns:p14="http://schemas.microsoft.com/office/powerpoint/2010/main" val="195241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CCE2-D42B-4166-8DE6-C4F03F491DB6}"/>
              </a:ext>
            </a:extLst>
          </p:cNvPr>
          <p:cNvSpPr>
            <a:spLocks noGrp="1"/>
          </p:cNvSpPr>
          <p:nvPr>
            <p:ph type="title"/>
          </p:nvPr>
        </p:nvSpPr>
        <p:spPr/>
        <p:txBody>
          <a:bodyPr/>
          <a:lstStyle/>
          <a:p>
            <a:r>
              <a:rPr lang="en-US"/>
              <a:t>Hardware Testing for Ping-Pong Game</a:t>
            </a:r>
          </a:p>
        </p:txBody>
      </p:sp>
      <p:pic>
        <p:nvPicPr>
          <p:cNvPr id="4" name="Content Placeholder 3">
            <a:extLst>
              <a:ext uri="{FF2B5EF4-FFF2-40B4-BE49-F238E27FC236}">
                <a16:creationId xmlns:a16="http://schemas.microsoft.com/office/drawing/2014/main" id="{0B7A86ED-A14A-3EF5-B1A1-5A234DCA907D}"/>
              </a:ext>
            </a:extLst>
          </p:cNvPr>
          <p:cNvPicPr>
            <a:picLocks noGrp="1" noChangeAspect="1"/>
          </p:cNvPicPr>
          <p:nvPr>
            <p:ph idx="1"/>
          </p:nvPr>
        </p:nvPicPr>
        <p:blipFill>
          <a:blip r:embed="rId3"/>
          <a:stretch>
            <a:fillRect/>
          </a:stretch>
        </p:blipFill>
        <p:spPr>
          <a:xfrm>
            <a:off x="385638" y="2157789"/>
            <a:ext cx="2428642" cy="4318774"/>
          </a:xfrm>
        </p:spPr>
      </p:pic>
      <p:pic>
        <p:nvPicPr>
          <p:cNvPr id="5" name="Picture 4">
            <a:extLst>
              <a:ext uri="{FF2B5EF4-FFF2-40B4-BE49-F238E27FC236}">
                <a16:creationId xmlns:a16="http://schemas.microsoft.com/office/drawing/2014/main" id="{074704DB-5E2F-58F5-93F7-C59A69C77049}"/>
              </a:ext>
            </a:extLst>
          </p:cNvPr>
          <p:cNvPicPr>
            <a:picLocks noChangeAspect="1"/>
          </p:cNvPicPr>
          <p:nvPr/>
        </p:nvPicPr>
        <p:blipFill>
          <a:blip r:embed="rId4"/>
          <a:stretch>
            <a:fillRect/>
          </a:stretch>
        </p:blipFill>
        <p:spPr>
          <a:xfrm>
            <a:off x="2806828" y="2159118"/>
            <a:ext cx="2443510" cy="4326673"/>
          </a:xfrm>
          <a:prstGeom prst="rect">
            <a:avLst/>
          </a:prstGeom>
        </p:spPr>
      </p:pic>
      <p:pic>
        <p:nvPicPr>
          <p:cNvPr id="6" name="Picture 5">
            <a:extLst>
              <a:ext uri="{FF2B5EF4-FFF2-40B4-BE49-F238E27FC236}">
                <a16:creationId xmlns:a16="http://schemas.microsoft.com/office/drawing/2014/main" id="{AA023F8A-C6F9-9E94-4A9F-145E10F40891}"/>
              </a:ext>
            </a:extLst>
          </p:cNvPr>
          <p:cNvPicPr>
            <a:picLocks noChangeAspect="1"/>
          </p:cNvPicPr>
          <p:nvPr/>
        </p:nvPicPr>
        <p:blipFill>
          <a:blip r:embed="rId5"/>
          <a:stretch>
            <a:fillRect/>
          </a:stretch>
        </p:blipFill>
        <p:spPr>
          <a:xfrm>
            <a:off x="5241976" y="2157956"/>
            <a:ext cx="2433289" cy="4319703"/>
          </a:xfrm>
          <a:prstGeom prst="rect">
            <a:avLst/>
          </a:prstGeom>
        </p:spPr>
      </p:pic>
      <p:pic>
        <p:nvPicPr>
          <p:cNvPr id="8" name="Picture 7">
            <a:extLst>
              <a:ext uri="{FF2B5EF4-FFF2-40B4-BE49-F238E27FC236}">
                <a16:creationId xmlns:a16="http://schemas.microsoft.com/office/drawing/2014/main" id="{930FDFCF-7E6F-61D3-7FC5-1AB3D1FD6797}"/>
              </a:ext>
            </a:extLst>
          </p:cNvPr>
          <p:cNvPicPr>
            <a:picLocks noChangeAspect="1"/>
          </p:cNvPicPr>
          <p:nvPr/>
        </p:nvPicPr>
        <p:blipFill>
          <a:blip r:embed="rId6"/>
          <a:stretch>
            <a:fillRect/>
          </a:stretch>
        </p:blipFill>
        <p:spPr>
          <a:xfrm>
            <a:off x="7675802" y="2159731"/>
            <a:ext cx="4298556" cy="4312042"/>
          </a:xfrm>
          <a:prstGeom prst="rect">
            <a:avLst/>
          </a:prstGeom>
        </p:spPr>
      </p:pic>
    </p:spTree>
    <p:extLst>
      <p:ext uri="{BB962C8B-B14F-4D97-AF65-F5344CB8AC3E}">
        <p14:creationId xmlns:p14="http://schemas.microsoft.com/office/powerpoint/2010/main" val="426714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551C-0764-8C5D-DA7A-86A029FAC891}"/>
              </a:ext>
            </a:extLst>
          </p:cNvPr>
          <p:cNvSpPr>
            <a:spLocks noGrp="1"/>
          </p:cNvSpPr>
          <p:nvPr>
            <p:ph type="title"/>
          </p:nvPr>
        </p:nvSpPr>
        <p:spPr/>
        <p:txBody>
          <a:bodyPr/>
          <a:lstStyle/>
          <a:p>
            <a:r>
              <a:rPr lang="en-US">
                <a:ea typeface="+mj-lt"/>
                <a:cs typeface="+mj-lt"/>
              </a:rPr>
              <a:t>Hardware Testing for Game Box</a:t>
            </a:r>
            <a:endParaRPr lang="en-US" b="0">
              <a:ea typeface="+mj-lt"/>
              <a:cs typeface="+mj-lt"/>
            </a:endParaRPr>
          </a:p>
        </p:txBody>
      </p:sp>
      <p:pic>
        <p:nvPicPr>
          <p:cNvPr id="4" name="Content Placeholder 3">
            <a:extLst>
              <a:ext uri="{FF2B5EF4-FFF2-40B4-BE49-F238E27FC236}">
                <a16:creationId xmlns:a16="http://schemas.microsoft.com/office/drawing/2014/main" id="{62D0E81B-F8BC-6E0E-9FBA-A77E43DB088A}"/>
              </a:ext>
            </a:extLst>
          </p:cNvPr>
          <p:cNvPicPr>
            <a:picLocks noGrp="1" noChangeAspect="1"/>
          </p:cNvPicPr>
          <p:nvPr>
            <p:ph idx="1"/>
          </p:nvPr>
        </p:nvPicPr>
        <p:blipFill>
          <a:blip r:embed="rId3"/>
          <a:stretch>
            <a:fillRect/>
          </a:stretch>
        </p:blipFill>
        <p:spPr>
          <a:xfrm>
            <a:off x="1983309" y="1985214"/>
            <a:ext cx="2652596" cy="4661209"/>
          </a:xfrm>
        </p:spPr>
      </p:pic>
      <p:pic>
        <p:nvPicPr>
          <p:cNvPr id="5" name="Picture 4">
            <a:extLst>
              <a:ext uri="{FF2B5EF4-FFF2-40B4-BE49-F238E27FC236}">
                <a16:creationId xmlns:a16="http://schemas.microsoft.com/office/drawing/2014/main" id="{EA87EC25-760C-80B2-5EF3-A9990D443197}"/>
              </a:ext>
            </a:extLst>
          </p:cNvPr>
          <p:cNvPicPr>
            <a:picLocks noChangeAspect="1"/>
          </p:cNvPicPr>
          <p:nvPr/>
        </p:nvPicPr>
        <p:blipFill>
          <a:blip r:embed="rId4"/>
          <a:stretch>
            <a:fillRect/>
          </a:stretch>
        </p:blipFill>
        <p:spPr>
          <a:xfrm>
            <a:off x="4645644" y="1986775"/>
            <a:ext cx="2631223" cy="4650058"/>
          </a:xfrm>
          <a:prstGeom prst="rect">
            <a:avLst/>
          </a:prstGeom>
        </p:spPr>
      </p:pic>
      <p:pic>
        <p:nvPicPr>
          <p:cNvPr id="6" name="Picture 5">
            <a:extLst>
              <a:ext uri="{FF2B5EF4-FFF2-40B4-BE49-F238E27FC236}">
                <a16:creationId xmlns:a16="http://schemas.microsoft.com/office/drawing/2014/main" id="{F730AFE7-1F77-7393-7E7E-D87EF4ED9035}"/>
              </a:ext>
            </a:extLst>
          </p:cNvPr>
          <p:cNvPicPr>
            <a:picLocks noChangeAspect="1"/>
          </p:cNvPicPr>
          <p:nvPr/>
        </p:nvPicPr>
        <p:blipFill>
          <a:blip r:embed="rId5"/>
          <a:stretch>
            <a:fillRect/>
          </a:stretch>
        </p:blipFill>
        <p:spPr>
          <a:xfrm>
            <a:off x="7277797" y="1986311"/>
            <a:ext cx="2617284" cy="4641695"/>
          </a:xfrm>
          <a:prstGeom prst="rect">
            <a:avLst/>
          </a:prstGeom>
        </p:spPr>
      </p:pic>
    </p:spTree>
    <p:extLst>
      <p:ext uri="{BB962C8B-B14F-4D97-AF65-F5344CB8AC3E}">
        <p14:creationId xmlns:p14="http://schemas.microsoft.com/office/powerpoint/2010/main" val="3596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DF03E57E-4B32-D460-BEB5-0F10682B861D}"/>
              </a:ext>
            </a:extLst>
          </p:cNvPr>
          <p:cNvSpPr>
            <a:spLocks noGrp="1"/>
          </p:cNvSpPr>
          <p:nvPr>
            <p:ph idx="1"/>
          </p:nvPr>
        </p:nvSpPr>
        <p:spPr/>
        <p:txBody>
          <a:bodyPr>
            <a:normAutofit/>
          </a:bodyPr>
          <a:lstStyle/>
          <a:p>
            <a:r>
              <a:rPr lang="en-GB"/>
              <a:t>The aim of the project was achieved.</a:t>
            </a:r>
          </a:p>
          <a:p>
            <a:r>
              <a:rPr lang="en-GB"/>
              <a:t>Optimisation technique used.</a:t>
            </a:r>
          </a:p>
          <a:p>
            <a:r>
              <a:rPr lang="en-GB"/>
              <a:t>Created a working Game Box</a:t>
            </a:r>
          </a:p>
          <a:p>
            <a:pPr lvl="1">
              <a:buFont typeface="Wingdings" panose="05000000000000000000" pitchFamily="2" charset="2"/>
              <a:buChar char="Ø"/>
            </a:pPr>
            <a:r>
              <a:rPr lang="en-GB"/>
              <a:t> Ping Pong Game</a:t>
            </a:r>
          </a:p>
          <a:p>
            <a:pPr lvl="1">
              <a:buFont typeface="Wingdings" panose="05000000000000000000" pitchFamily="2" charset="2"/>
              <a:buChar char="Ø"/>
            </a:pPr>
            <a:r>
              <a:rPr lang="en-GB"/>
              <a:t> Car Game</a:t>
            </a:r>
          </a:p>
          <a:p>
            <a:r>
              <a:rPr lang="en-GB"/>
              <a:t>Project shows that complex and real time games came be achieved.</a:t>
            </a:r>
          </a:p>
          <a:p>
            <a:r>
              <a:rPr lang="en-GB"/>
              <a:t>Opens the way for future innovations.</a:t>
            </a:r>
          </a:p>
          <a:p>
            <a:pPr marL="0" indent="0">
              <a:buNone/>
            </a:pPr>
            <a:endParaRPr lang="en-GB"/>
          </a:p>
        </p:txBody>
      </p:sp>
    </p:spTree>
    <p:extLst>
      <p:ext uri="{BB962C8B-B14F-4D97-AF65-F5344CB8AC3E}">
        <p14:creationId xmlns:p14="http://schemas.microsoft.com/office/powerpoint/2010/main" val="410494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F605-30DA-88F4-D003-6430BEE7FFC4}"/>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DF03E57E-4B32-D460-BEB5-0F10682B861D}"/>
              </a:ext>
            </a:extLst>
          </p:cNvPr>
          <p:cNvSpPr>
            <a:spLocks noGrp="1"/>
          </p:cNvSpPr>
          <p:nvPr>
            <p:ph idx="1"/>
          </p:nvPr>
        </p:nvSpPr>
        <p:spPr/>
        <p:txBody>
          <a:bodyPr vert="horz" lIns="91440" tIns="45720" rIns="91440" bIns="45720" rtlCol="0" anchor="t">
            <a:normAutofit/>
          </a:bodyPr>
          <a:lstStyle/>
          <a:p>
            <a:r>
              <a:rPr lang="en-GB">
                <a:ea typeface="+mn-lt"/>
                <a:cs typeface="+mn-lt"/>
              </a:rPr>
              <a:t>ELEC5620 -</a:t>
            </a:r>
            <a:r>
              <a:rPr lang="en-GB" dirty="0">
                <a:ea typeface="+mn-lt"/>
                <a:cs typeface="+mn-lt"/>
              </a:rPr>
              <a:t> UNIT </a:t>
            </a:r>
            <a:r>
              <a:rPr lang="en-GB">
                <a:ea typeface="+mn-lt"/>
                <a:cs typeface="+mn-lt"/>
              </a:rPr>
              <a:t>1 - DE1SoC_SevenSeg.c</a:t>
            </a:r>
          </a:p>
          <a:p>
            <a:r>
              <a:rPr lang="en-GB">
                <a:ea typeface="+mn-lt"/>
                <a:cs typeface="+mn-lt"/>
              </a:rPr>
              <a:t>ELEC5620 - UNIT 2 </a:t>
            </a:r>
            <a:r>
              <a:rPr lang="en-GB" dirty="0">
                <a:ea typeface="+mn-lt"/>
                <a:cs typeface="+mn-lt"/>
              </a:rPr>
              <a:t>- </a:t>
            </a:r>
            <a:r>
              <a:rPr lang="en-GB" err="1">
                <a:ea typeface="+mn-lt"/>
                <a:cs typeface="+mn-lt"/>
              </a:rPr>
              <a:t>NonBlockingTimer.c</a:t>
            </a:r>
            <a:endParaRPr lang="en-GB">
              <a:ea typeface="+mn-lt"/>
              <a:cs typeface="+mn-lt"/>
            </a:endParaRPr>
          </a:p>
          <a:p>
            <a:r>
              <a:rPr lang="en-GB"/>
              <a:t>ELEC5620 - UNIT 3 - Tone Generator</a:t>
            </a:r>
            <a:endParaRPr lang="en-GB" dirty="0">
              <a:ea typeface="+mn-lt"/>
              <a:cs typeface="+mn-lt"/>
            </a:endParaRPr>
          </a:p>
          <a:p>
            <a:r>
              <a:rPr lang="en-US" altLang="zh-CN" dirty="0">
                <a:ea typeface="+mn-lt"/>
                <a:cs typeface="+mn-lt"/>
                <a:hlinkClick r:id="rId2"/>
              </a:rPr>
              <a:t>GitHub project </a:t>
            </a:r>
            <a:r>
              <a:rPr lang="en-GB" dirty="0">
                <a:ea typeface="+mn-lt"/>
                <a:cs typeface="+mn-lt"/>
                <a:hlinkClick r:id="rId2"/>
              </a:rPr>
              <a:t>evanso931/Pong-Embedded-C</a:t>
            </a:r>
            <a:r>
              <a:rPr lang="en-GB" dirty="0">
                <a:ea typeface="+mn-lt"/>
                <a:cs typeface="+mn-lt"/>
              </a:rPr>
              <a:t> for </a:t>
            </a:r>
            <a:r>
              <a:rPr lang="en-GB">
                <a:ea typeface="+mn-lt"/>
                <a:cs typeface="+mn-lt"/>
              </a:rPr>
              <a:t>game1</a:t>
            </a:r>
            <a:r>
              <a:rPr lang="en-GB" dirty="0">
                <a:ea typeface="+mn-lt"/>
                <a:cs typeface="+mn-lt"/>
              </a:rPr>
              <a:t> and LCD</a:t>
            </a:r>
            <a:endParaRPr lang="ja-JP" altLang="en-GB" dirty="0">
              <a:ea typeface="+mn-lt"/>
              <a:cs typeface="+mn-lt"/>
            </a:endParaRPr>
          </a:p>
          <a:p>
            <a:r>
              <a:rPr lang="en-GB" dirty="0">
                <a:latin typeface="Arial"/>
                <a:cs typeface="Arial"/>
              </a:rPr>
              <a:t>ELEC5620 - UNIT A - </a:t>
            </a:r>
            <a:r>
              <a:rPr lang="en-GB" dirty="0">
                <a:ea typeface="+mn-lt"/>
                <a:cs typeface="+mn-lt"/>
              </a:rPr>
              <a:t>2-A-Interrupts</a:t>
            </a:r>
            <a:endParaRPr lang="en-US" dirty="0">
              <a:latin typeface="Arial"/>
              <a:cs typeface="Arial"/>
            </a:endParaRPr>
          </a:p>
          <a:p>
            <a:endParaRPr lang="en-GB" dirty="0"/>
          </a:p>
          <a:p>
            <a:endParaRPr lang="en-GB" dirty="0"/>
          </a:p>
          <a:p>
            <a:endParaRPr lang="en-GB" dirty="0"/>
          </a:p>
        </p:txBody>
      </p:sp>
    </p:spTree>
    <p:extLst>
      <p:ext uri="{BB962C8B-B14F-4D97-AF65-F5344CB8AC3E}">
        <p14:creationId xmlns:p14="http://schemas.microsoft.com/office/powerpoint/2010/main" val="1154729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82F60-8234-7319-A60F-FC7585E87A2D}"/>
              </a:ext>
            </a:extLst>
          </p:cNvPr>
          <p:cNvSpPr>
            <a:spLocks noGrp="1"/>
          </p:cNvSpPr>
          <p:nvPr>
            <p:ph type="title"/>
          </p:nvPr>
        </p:nvSpPr>
        <p:spPr>
          <a:xfrm>
            <a:off x="356263" y="1142160"/>
            <a:ext cx="4507947" cy="712658"/>
          </a:xfrm>
        </p:spPr>
        <p:txBody>
          <a:bodyPr anchor="b">
            <a:normAutofit/>
          </a:bodyPr>
          <a:lstStyle/>
          <a:p>
            <a:r>
              <a:rPr lang="en-US">
                <a:latin typeface="Calibri"/>
                <a:ea typeface="Calibri"/>
                <a:cs typeface="Calibri"/>
              </a:rPr>
              <a:t>Introduction</a:t>
            </a:r>
            <a:endParaRPr lang="en-US"/>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4CFFB2-8E57-68BC-1F56-A4F46F827C82}"/>
              </a:ext>
            </a:extLst>
          </p:cNvPr>
          <p:cNvSpPr>
            <a:spLocks noGrp="1"/>
          </p:cNvSpPr>
          <p:nvPr>
            <p:ph idx="1"/>
          </p:nvPr>
        </p:nvSpPr>
        <p:spPr>
          <a:xfrm>
            <a:off x="234784" y="2401206"/>
            <a:ext cx="4885369" cy="4015143"/>
          </a:xfrm>
        </p:spPr>
        <p:txBody>
          <a:bodyPr vert="horz" lIns="91440" tIns="45720" rIns="91440" bIns="45720" rtlCol="0" anchor="t">
            <a:noAutofit/>
          </a:bodyPr>
          <a:lstStyle/>
          <a:p>
            <a:r>
              <a:rPr lang="en-US" sz="3200" b="1">
                <a:ea typeface="+mn-lt"/>
                <a:cs typeface="+mn-lt"/>
              </a:rPr>
              <a:t>“Game box” </a:t>
            </a:r>
          </a:p>
          <a:p>
            <a:r>
              <a:rPr lang="en-US" sz="3200" b="1">
                <a:ea typeface="+mn-lt"/>
                <a:cs typeface="+mn-lt"/>
              </a:rPr>
              <a:t>Ping-Pong Game </a:t>
            </a:r>
          </a:p>
          <a:p>
            <a:r>
              <a:rPr lang="en-US" sz="3200" b="1">
                <a:ea typeface="+mn-lt"/>
                <a:cs typeface="+mn-lt"/>
              </a:rPr>
              <a:t>Car Racing Game</a:t>
            </a:r>
            <a:endParaRPr lang="en-US" sz="3200" b="1"/>
          </a:p>
        </p:txBody>
      </p:sp>
      <p:pic>
        <p:nvPicPr>
          <p:cNvPr id="4" name="Picture 3" descr="A screen shot of a cell phone&#10;&#10;Description automatically generated">
            <a:extLst>
              <a:ext uri="{FF2B5EF4-FFF2-40B4-BE49-F238E27FC236}">
                <a16:creationId xmlns:a16="http://schemas.microsoft.com/office/drawing/2014/main" id="{1B2076AF-646D-8857-198A-31215FE45FB3}"/>
              </a:ext>
            </a:extLst>
          </p:cNvPr>
          <p:cNvPicPr>
            <a:picLocks noChangeAspect="1"/>
          </p:cNvPicPr>
          <p:nvPr/>
        </p:nvPicPr>
        <p:blipFill rotWithShape="1">
          <a:blip r:embed="rId3"/>
          <a:srcRect t="5472" r="-1" b="22052"/>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53298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32CB1A-8103-3ABC-67AD-97CABA0CEB2F}"/>
              </a:ext>
            </a:extLst>
          </p:cNvPr>
          <p:cNvSpPr>
            <a:spLocks noGrp="1"/>
          </p:cNvSpPr>
          <p:nvPr>
            <p:ph type="title"/>
          </p:nvPr>
        </p:nvSpPr>
        <p:spPr>
          <a:xfrm>
            <a:off x="874376" y="1064205"/>
            <a:ext cx="4807028" cy="830338"/>
          </a:xfrm>
        </p:spPr>
        <p:txBody>
          <a:bodyPr>
            <a:noAutofit/>
          </a:bodyPr>
          <a:lstStyle/>
          <a:p>
            <a:r>
              <a:rPr lang="en-US">
                <a:ea typeface="+mj-lt"/>
                <a:cs typeface="+mj-lt"/>
              </a:rPr>
              <a:t>Car Racing Game</a:t>
            </a:r>
            <a:endParaRPr lang="en-US" b="0">
              <a:latin typeface="Arial"/>
              <a:cs typeface="Arial"/>
            </a:endParaRPr>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0D8FB89-C216-9563-D5EB-A40B2E8873D4}"/>
              </a:ext>
            </a:extLst>
          </p:cNvPr>
          <p:cNvSpPr>
            <a:spLocks noGrp="1"/>
          </p:cNvSpPr>
          <p:nvPr>
            <p:ph idx="1"/>
          </p:nvPr>
        </p:nvSpPr>
        <p:spPr>
          <a:xfrm>
            <a:off x="686639" y="2109506"/>
            <a:ext cx="6303109" cy="3989167"/>
          </a:xfrm>
        </p:spPr>
        <p:txBody>
          <a:bodyPr vert="horz" lIns="91440" tIns="45720" rIns="91440" bIns="45720" rtlCol="0" anchor="t">
            <a:noAutofit/>
          </a:bodyPr>
          <a:lstStyle/>
          <a:p>
            <a:pPr>
              <a:lnSpc>
                <a:spcPct val="100000"/>
              </a:lnSpc>
            </a:pPr>
            <a:r>
              <a:rPr lang="en-US" sz="3600">
                <a:latin typeface="Arial"/>
                <a:cs typeface="Arial"/>
              </a:rPr>
              <a:t>Avoidance</a:t>
            </a:r>
          </a:p>
          <a:p>
            <a:pPr>
              <a:lnSpc>
                <a:spcPct val="100000"/>
              </a:lnSpc>
            </a:pPr>
            <a:r>
              <a:rPr lang="en-US" sz="3600">
                <a:latin typeface="Arial"/>
                <a:cs typeface="Arial"/>
              </a:rPr>
              <a:t>Hearts (lives)</a:t>
            </a:r>
          </a:p>
          <a:p>
            <a:pPr>
              <a:lnSpc>
                <a:spcPct val="100000"/>
              </a:lnSpc>
            </a:pPr>
            <a:r>
              <a:rPr lang="en-US" sz="3600">
                <a:latin typeface="Arial"/>
                <a:cs typeface="Arial"/>
              </a:rPr>
              <a:t>Score</a:t>
            </a:r>
          </a:p>
          <a:p>
            <a:pPr>
              <a:lnSpc>
                <a:spcPct val="100000"/>
              </a:lnSpc>
            </a:pPr>
            <a:r>
              <a:rPr lang="en-US" sz="3600">
                <a:latin typeface="Arial"/>
                <a:cs typeface="Arial"/>
              </a:rPr>
              <a:t>Detection of Collision</a:t>
            </a:r>
          </a:p>
          <a:p>
            <a:pPr>
              <a:lnSpc>
                <a:spcPct val="100000"/>
              </a:lnSpc>
            </a:pPr>
            <a:r>
              <a:rPr lang="en-US" sz="3600">
                <a:latin typeface="Arial"/>
                <a:cs typeface="Arial"/>
              </a:rPr>
              <a:t>Real-Time</a:t>
            </a:r>
          </a:p>
          <a:p>
            <a:pPr>
              <a:lnSpc>
                <a:spcPct val="100000"/>
              </a:lnSpc>
            </a:pPr>
            <a:r>
              <a:rPr lang="en-US" sz="3600">
                <a:latin typeface="Arial"/>
                <a:cs typeface="Arial"/>
              </a:rPr>
              <a:t>Press and move</a:t>
            </a:r>
          </a:p>
        </p:txBody>
      </p:sp>
      <p:pic>
        <p:nvPicPr>
          <p:cNvPr id="4" name="Picture 3" descr="A screen shot of a game&#10;&#10;Description automatically generated">
            <a:extLst>
              <a:ext uri="{FF2B5EF4-FFF2-40B4-BE49-F238E27FC236}">
                <a16:creationId xmlns:a16="http://schemas.microsoft.com/office/drawing/2014/main" id="{EFD5039B-DBB4-7739-3133-6E2E2BDBC990}"/>
              </a:ext>
            </a:extLst>
          </p:cNvPr>
          <p:cNvPicPr>
            <a:picLocks noChangeAspect="1"/>
          </p:cNvPicPr>
          <p:nvPr/>
        </p:nvPicPr>
        <p:blipFill>
          <a:blip r:embed="rId3"/>
          <a:stretch>
            <a:fillRect/>
          </a:stretch>
        </p:blipFill>
        <p:spPr>
          <a:xfrm rot="420000">
            <a:off x="7853259" y="1261095"/>
            <a:ext cx="3799484" cy="4423208"/>
          </a:xfrm>
          <a:prstGeom prst="rect">
            <a:avLst/>
          </a:prstGeom>
        </p:spPr>
      </p:pic>
    </p:spTree>
    <p:extLst>
      <p:ext uri="{BB962C8B-B14F-4D97-AF65-F5344CB8AC3E}">
        <p14:creationId xmlns:p14="http://schemas.microsoft.com/office/powerpoint/2010/main" val="1444345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2944B-7069-4AD0-05FD-88456CBE01EE}"/>
              </a:ext>
            </a:extLst>
          </p:cNvPr>
          <p:cNvSpPr>
            <a:spLocks noGrp="1"/>
          </p:cNvSpPr>
          <p:nvPr>
            <p:ph type="title"/>
          </p:nvPr>
        </p:nvSpPr>
        <p:spPr>
          <a:xfrm>
            <a:off x="5359510" y="978619"/>
            <a:ext cx="5991244" cy="1106424"/>
          </a:xfrm>
        </p:spPr>
        <p:txBody>
          <a:bodyPr>
            <a:normAutofit/>
          </a:bodyPr>
          <a:lstStyle/>
          <a:p>
            <a:r>
              <a:rPr lang="en-US">
                <a:ea typeface="+mj-lt"/>
                <a:cs typeface="+mj-lt"/>
              </a:rPr>
              <a:t>Ping-Pong Game </a:t>
            </a:r>
            <a:endParaRPr lang="en-US"/>
          </a:p>
        </p:txBody>
      </p:sp>
      <p:pic>
        <p:nvPicPr>
          <p:cNvPr id="4" name="Picture 3" descr="A green table with a white line and a red ball on it&#10;&#10;Description automatically generated">
            <a:extLst>
              <a:ext uri="{FF2B5EF4-FFF2-40B4-BE49-F238E27FC236}">
                <a16:creationId xmlns:a16="http://schemas.microsoft.com/office/drawing/2014/main" id="{6F654553-3808-0AD4-D80C-244734827B81}"/>
              </a:ext>
            </a:extLst>
          </p:cNvPr>
          <p:cNvPicPr>
            <a:picLocks noChangeAspect="1"/>
          </p:cNvPicPr>
          <p:nvPr/>
        </p:nvPicPr>
        <p:blipFill>
          <a:blip r:embed="rId3"/>
          <a:stretch>
            <a:fillRect/>
          </a:stretch>
        </p:blipFill>
        <p:spPr>
          <a:xfrm>
            <a:off x="414528" y="2036525"/>
            <a:ext cx="4033647" cy="2684365"/>
          </a:xfrm>
          <a:prstGeom prst="rect">
            <a:avLst/>
          </a:prstGeom>
        </p:spPr>
      </p:pic>
      <p:sp>
        <p:nvSpPr>
          <p:cNvPr id="3" name="Content Placeholder 2">
            <a:extLst>
              <a:ext uri="{FF2B5EF4-FFF2-40B4-BE49-F238E27FC236}">
                <a16:creationId xmlns:a16="http://schemas.microsoft.com/office/drawing/2014/main" id="{B69BC259-D203-5B45-FBEB-B447B5108CB2}"/>
              </a:ext>
            </a:extLst>
          </p:cNvPr>
          <p:cNvSpPr>
            <a:spLocks noGrp="1"/>
          </p:cNvSpPr>
          <p:nvPr>
            <p:ph idx="1"/>
          </p:nvPr>
        </p:nvSpPr>
        <p:spPr>
          <a:xfrm>
            <a:off x="5356861" y="2252870"/>
            <a:ext cx="5993892" cy="3560251"/>
          </a:xfrm>
        </p:spPr>
        <p:txBody>
          <a:bodyPr vert="horz" lIns="91440" tIns="45720" rIns="91440" bIns="45720" rtlCol="0" anchor="t">
            <a:normAutofit/>
          </a:bodyPr>
          <a:lstStyle/>
          <a:p>
            <a:pPr>
              <a:lnSpc>
                <a:spcPct val="100000"/>
              </a:lnSpc>
            </a:pPr>
            <a:r>
              <a:rPr lang="en-US" sz="3600">
                <a:latin typeface="Arial"/>
                <a:cs typeface="Arial"/>
              </a:rPr>
              <a:t>Collision</a:t>
            </a:r>
            <a:endParaRPr lang="en-US"/>
          </a:p>
          <a:p>
            <a:pPr>
              <a:lnSpc>
                <a:spcPct val="100000"/>
              </a:lnSpc>
            </a:pPr>
            <a:r>
              <a:rPr lang="en-US" sz="3600">
                <a:latin typeface="Arial"/>
                <a:cs typeface="Arial"/>
              </a:rPr>
              <a:t>AI against</a:t>
            </a:r>
            <a:endParaRPr lang="en-US" sz="3600"/>
          </a:p>
          <a:p>
            <a:pPr>
              <a:lnSpc>
                <a:spcPct val="100000"/>
              </a:lnSpc>
            </a:pPr>
            <a:r>
              <a:rPr lang="en-US" sz="3600">
                <a:latin typeface="Arial"/>
                <a:cs typeface="Arial"/>
              </a:rPr>
              <a:t>Play sound</a:t>
            </a:r>
          </a:p>
          <a:p>
            <a:pPr>
              <a:lnSpc>
                <a:spcPct val="100000"/>
              </a:lnSpc>
            </a:pPr>
            <a:endParaRPr lang="en-US" sz="3600">
              <a:latin typeface="Arial"/>
              <a:cs typeface="Arial"/>
            </a:endParaRPr>
          </a:p>
          <a:p>
            <a:pPr>
              <a:lnSpc>
                <a:spcPct val="100000"/>
              </a:lnSpc>
            </a:pPr>
            <a:endParaRPr lang="en-US" sz="1000">
              <a:latin typeface="Neue Haas Grotesk Text Pro"/>
              <a:cs typeface="Arial"/>
            </a:endParaRPr>
          </a:p>
        </p:txBody>
      </p:sp>
    </p:spTree>
    <p:extLst>
      <p:ext uri="{BB962C8B-B14F-4D97-AF65-F5344CB8AC3E}">
        <p14:creationId xmlns:p14="http://schemas.microsoft.com/office/powerpoint/2010/main" val="4283670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2FAE-537B-1FF7-7427-A02775DC8A02}"/>
              </a:ext>
            </a:extLst>
          </p:cNvPr>
          <p:cNvSpPr>
            <a:spLocks noGrp="1"/>
          </p:cNvSpPr>
          <p:nvPr>
            <p:ph type="title"/>
          </p:nvPr>
        </p:nvSpPr>
        <p:spPr/>
        <p:txBody>
          <a:bodyPr/>
          <a:lstStyle/>
          <a:p>
            <a:r>
              <a:rPr lang="en-US"/>
              <a:t>LCD Driver</a:t>
            </a:r>
          </a:p>
        </p:txBody>
      </p:sp>
      <p:sp>
        <p:nvSpPr>
          <p:cNvPr id="3" name="Content Placeholder 2">
            <a:extLst>
              <a:ext uri="{FF2B5EF4-FFF2-40B4-BE49-F238E27FC236}">
                <a16:creationId xmlns:a16="http://schemas.microsoft.com/office/drawing/2014/main" id="{4D00B106-4942-DDD4-E105-8617A3804DF0}"/>
              </a:ext>
            </a:extLst>
          </p:cNvPr>
          <p:cNvSpPr>
            <a:spLocks noGrp="1"/>
          </p:cNvSpPr>
          <p:nvPr>
            <p:ph idx="1"/>
          </p:nvPr>
        </p:nvSpPr>
        <p:spPr>
          <a:xfrm>
            <a:off x="810768" y="2431132"/>
            <a:ext cx="10168128" cy="3694176"/>
          </a:xfrm>
        </p:spPr>
        <p:txBody>
          <a:bodyPr vert="horz" lIns="91440" tIns="45720" rIns="91440" bIns="45720" rtlCol="0" anchor="t">
            <a:normAutofit/>
          </a:bodyPr>
          <a:lstStyle/>
          <a:p>
            <a:r>
              <a:rPr lang="en-US" sz="2000">
                <a:solidFill>
                  <a:srgbClr val="0D0D0D"/>
                </a:solidFill>
                <a:latin typeface="Arial"/>
                <a:ea typeface="+mn-lt"/>
                <a:cs typeface="+mn-lt"/>
              </a:rPr>
              <a:t>Proper LCD Initialization</a:t>
            </a:r>
            <a:endParaRPr lang="en-US" sz="2000">
              <a:solidFill>
                <a:srgbClr val="0D0D0D"/>
              </a:solidFill>
              <a:latin typeface="Arial"/>
              <a:cs typeface="Arial"/>
            </a:endParaRPr>
          </a:p>
          <a:p>
            <a:r>
              <a:rPr lang="en-US" sz="2000">
                <a:solidFill>
                  <a:srgbClr val="0D0D0D"/>
                </a:solidFill>
                <a:latin typeface="Arial"/>
                <a:ea typeface="+mn-lt"/>
                <a:cs typeface="+mn-lt"/>
              </a:rPr>
              <a:t>Key Functions: </a:t>
            </a:r>
            <a:r>
              <a:rPr lang="en-US" sz="2000" b="1">
                <a:latin typeface="Arial"/>
                <a:cs typeface="Arial"/>
              </a:rPr>
              <a:t>LT24_drawPixel</a:t>
            </a:r>
            <a:r>
              <a:rPr lang="en-US" sz="2000">
                <a:solidFill>
                  <a:srgbClr val="0D0D0D"/>
                </a:solidFill>
                <a:latin typeface="Arial"/>
                <a:ea typeface="+mn-lt"/>
                <a:cs typeface="+mn-lt"/>
              </a:rPr>
              <a:t> and </a:t>
            </a:r>
            <a:r>
              <a:rPr lang="en-US" sz="2000" b="1">
                <a:latin typeface="Arial"/>
                <a:cs typeface="Arial"/>
              </a:rPr>
              <a:t>LT24_copyFrameBuffer</a:t>
            </a:r>
            <a:endParaRPr lang="en-US" sz="2000">
              <a:latin typeface="Arial"/>
              <a:cs typeface="Arial"/>
            </a:endParaRPr>
          </a:p>
          <a:p>
            <a:r>
              <a:rPr lang="en-US" sz="2000">
                <a:solidFill>
                  <a:srgbClr val="0D0D0D"/>
                </a:solidFill>
                <a:latin typeface="Arial"/>
                <a:ea typeface="+mn-lt"/>
                <a:cs typeface="+mn-lt"/>
              </a:rPr>
              <a:t>Two Drawing Methods:</a:t>
            </a:r>
            <a:endParaRPr lang="en-US" sz="2000">
              <a:latin typeface="Arial"/>
              <a:cs typeface="Arial"/>
            </a:endParaRPr>
          </a:p>
          <a:p>
            <a:pPr lvl="1"/>
            <a:r>
              <a:rPr lang="en-US">
                <a:solidFill>
                  <a:srgbClr val="0D0D0D"/>
                </a:solidFill>
                <a:latin typeface="Arial"/>
                <a:ea typeface="+mn-lt"/>
                <a:cs typeface="+mn-lt"/>
              </a:rPr>
              <a:t>Using </a:t>
            </a:r>
            <a:r>
              <a:rPr lang="en-US" b="1" err="1">
                <a:latin typeface="Arial"/>
                <a:cs typeface="Arial"/>
              </a:rPr>
              <a:t>frameBuffer</a:t>
            </a:r>
            <a:r>
              <a:rPr lang="en-US">
                <a:solidFill>
                  <a:srgbClr val="0D0D0D"/>
                </a:solidFill>
                <a:latin typeface="Arial"/>
                <a:ea typeface="+mn-lt"/>
                <a:cs typeface="+mn-lt"/>
              </a:rPr>
              <a:t> for full-screen updates</a:t>
            </a:r>
            <a:endParaRPr lang="en-US">
              <a:latin typeface="Arial"/>
              <a:cs typeface="Arial"/>
            </a:endParaRPr>
          </a:p>
          <a:p>
            <a:pPr lvl="1"/>
            <a:r>
              <a:rPr lang="en-US">
                <a:solidFill>
                  <a:srgbClr val="0D0D0D"/>
                </a:solidFill>
                <a:latin typeface="Arial"/>
                <a:ea typeface="+mn-lt"/>
                <a:cs typeface="+mn-lt"/>
              </a:rPr>
              <a:t>Direct pixel manipulation with </a:t>
            </a:r>
            <a:r>
              <a:rPr lang="en-US" b="1" err="1">
                <a:latin typeface="Arial"/>
                <a:cs typeface="Arial"/>
              </a:rPr>
              <a:t>drawPixel</a:t>
            </a:r>
          </a:p>
          <a:p>
            <a:r>
              <a:rPr lang="en-US" sz="2000">
                <a:solidFill>
                  <a:srgbClr val="0D0D0D"/>
                </a:solidFill>
                <a:latin typeface="Arial"/>
                <a:ea typeface="+mn-lt"/>
                <a:cs typeface="+mn-lt"/>
              </a:rPr>
              <a:t>Drawing Operations: Text, Lines, Rectangles, Circles, and Images</a:t>
            </a:r>
          </a:p>
          <a:p>
            <a:r>
              <a:rPr lang="en-US" sz="2000">
                <a:solidFill>
                  <a:srgbClr val="0D0D0D"/>
                </a:solidFill>
                <a:latin typeface="Arial"/>
                <a:ea typeface="+mn-lt"/>
                <a:cs typeface="+mn-lt"/>
              </a:rPr>
              <a:t>Optimizing Background Rendering</a:t>
            </a:r>
            <a:endParaRPr lang="en-US" sz="2000">
              <a:latin typeface="Arial"/>
              <a:cs typeface="Arial"/>
            </a:endParaRPr>
          </a:p>
          <a:p>
            <a:endParaRPr lang="en-US"/>
          </a:p>
        </p:txBody>
      </p:sp>
    </p:spTree>
    <p:extLst>
      <p:ext uri="{BB962C8B-B14F-4D97-AF65-F5344CB8AC3E}">
        <p14:creationId xmlns:p14="http://schemas.microsoft.com/office/powerpoint/2010/main" val="494139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790C80-690D-6AE7-AA0F-B377D78766E1}"/>
              </a:ext>
            </a:extLst>
          </p:cNvPr>
          <p:cNvSpPr>
            <a:spLocks noGrp="1"/>
          </p:cNvSpPr>
          <p:nvPr>
            <p:ph type="title"/>
          </p:nvPr>
        </p:nvSpPr>
        <p:spPr>
          <a:xfrm>
            <a:off x="838196" y="978408"/>
            <a:ext cx="6007608" cy="1106424"/>
          </a:xfrm>
        </p:spPr>
        <p:txBody>
          <a:bodyPr>
            <a:normAutofit/>
          </a:bodyPr>
          <a:lstStyle/>
          <a:p>
            <a:r>
              <a:rPr lang="en-US" sz="2800"/>
              <a:t>Bitmap Processing</a:t>
            </a:r>
          </a:p>
        </p:txBody>
      </p:sp>
      <p:sp>
        <p:nvSpPr>
          <p:cNvPr id="14" name="Rectangle 1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E785089-EE56-41C0-BB7F-14F21B66B585}"/>
              </a:ext>
            </a:extLst>
          </p:cNvPr>
          <p:cNvSpPr>
            <a:spLocks noGrp="1"/>
          </p:cNvSpPr>
          <p:nvPr>
            <p:ph idx="1"/>
          </p:nvPr>
        </p:nvSpPr>
        <p:spPr>
          <a:xfrm>
            <a:off x="841244" y="2359152"/>
            <a:ext cx="6007608" cy="3429000"/>
          </a:xfrm>
        </p:spPr>
        <p:txBody>
          <a:bodyPr vert="horz" lIns="91440" tIns="45720" rIns="91440" bIns="45720" rtlCol="0">
            <a:normAutofit/>
          </a:bodyPr>
          <a:lstStyle/>
          <a:p>
            <a:r>
              <a:rPr lang="en-US" sz="2000">
                <a:ea typeface="+mn-lt"/>
                <a:cs typeface="+mn-lt"/>
              </a:rPr>
              <a:t>Introduction to converting image files to bitmap format</a:t>
            </a:r>
            <a:endParaRPr lang="en-US" sz="2000"/>
          </a:p>
          <a:p>
            <a:r>
              <a:rPr lang="en-US" sz="2000">
                <a:ea typeface="+mn-lt"/>
                <a:cs typeface="+mn-lt"/>
              </a:rPr>
              <a:t>Tool used: Image Converter 565</a:t>
            </a:r>
            <a:endParaRPr lang="en-US" sz="2000"/>
          </a:p>
          <a:p>
            <a:r>
              <a:rPr lang="en-US" sz="2000">
                <a:ea typeface="+mn-lt"/>
                <a:cs typeface="+mn-lt"/>
              </a:rPr>
              <a:t>Website: http://www.rinkydinkelectronics.com/t_imageconverter565.php</a:t>
            </a:r>
            <a:endParaRPr lang="en-US" sz="2000"/>
          </a:p>
          <a:p>
            <a:endParaRPr lang="en-US" sz="2000"/>
          </a:p>
        </p:txBody>
      </p:sp>
      <p:pic>
        <p:nvPicPr>
          <p:cNvPr id="5" name="Picture 4" descr="A screenshot of a computer screen&#10;&#10;Description automatically generated">
            <a:extLst>
              <a:ext uri="{FF2B5EF4-FFF2-40B4-BE49-F238E27FC236}">
                <a16:creationId xmlns:a16="http://schemas.microsoft.com/office/drawing/2014/main" id="{7F11F8A6-F03F-B443-37C5-ADBCA13F615B}"/>
              </a:ext>
            </a:extLst>
          </p:cNvPr>
          <p:cNvPicPr>
            <a:picLocks noChangeAspect="1"/>
          </p:cNvPicPr>
          <p:nvPr/>
        </p:nvPicPr>
        <p:blipFill>
          <a:blip r:embed="rId3"/>
          <a:stretch>
            <a:fillRect/>
          </a:stretch>
        </p:blipFill>
        <p:spPr>
          <a:xfrm>
            <a:off x="7560411" y="4768144"/>
            <a:ext cx="4233672" cy="1352632"/>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EF2B108-9824-FB08-17BA-978D68A93253}"/>
              </a:ext>
            </a:extLst>
          </p:cNvPr>
          <p:cNvPicPr>
            <a:picLocks noChangeAspect="1"/>
          </p:cNvPicPr>
          <p:nvPr/>
        </p:nvPicPr>
        <p:blipFill>
          <a:blip r:embed="rId4"/>
          <a:stretch>
            <a:fillRect/>
          </a:stretch>
        </p:blipFill>
        <p:spPr>
          <a:xfrm>
            <a:off x="8075917" y="491932"/>
            <a:ext cx="3229185" cy="3390313"/>
          </a:xfrm>
          <a:prstGeom prst="rect">
            <a:avLst/>
          </a:prstGeom>
        </p:spPr>
      </p:pic>
      <p:sp>
        <p:nvSpPr>
          <p:cNvPr id="7" name="Arrow: Down 6">
            <a:extLst>
              <a:ext uri="{FF2B5EF4-FFF2-40B4-BE49-F238E27FC236}">
                <a16:creationId xmlns:a16="http://schemas.microsoft.com/office/drawing/2014/main" id="{B5866189-F11E-CEFA-E6A3-9F281CF55E77}"/>
              </a:ext>
            </a:extLst>
          </p:cNvPr>
          <p:cNvSpPr/>
          <p:nvPr/>
        </p:nvSpPr>
        <p:spPr>
          <a:xfrm>
            <a:off x="9284676" y="3878126"/>
            <a:ext cx="797169" cy="914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324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EB9E3-3CE9-EFB3-46D2-F37764E25AB9}"/>
              </a:ext>
            </a:extLst>
          </p:cNvPr>
          <p:cNvSpPr>
            <a:spLocks noGrp="1"/>
          </p:cNvSpPr>
          <p:nvPr>
            <p:ph type="title"/>
          </p:nvPr>
        </p:nvSpPr>
        <p:spPr/>
        <p:txBody>
          <a:bodyPr/>
          <a:lstStyle/>
          <a:p>
            <a:r>
              <a:rPr lang="en-US"/>
              <a:t>Game - Car</a:t>
            </a:r>
          </a:p>
        </p:txBody>
      </p:sp>
      <p:sp>
        <p:nvSpPr>
          <p:cNvPr id="3" name="Content Placeholder 2">
            <a:extLst>
              <a:ext uri="{FF2B5EF4-FFF2-40B4-BE49-F238E27FC236}">
                <a16:creationId xmlns:a16="http://schemas.microsoft.com/office/drawing/2014/main" id="{9630594D-B6EB-6962-940A-00DF46880929}"/>
              </a:ext>
            </a:extLst>
          </p:cNvPr>
          <p:cNvSpPr>
            <a:spLocks noGrp="1"/>
          </p:cNvSpPr>
          <p:nvPr>
            <p:ph idx="1"/>
          </p:nvPr>
        </p:nvSpPr>
        <p:spPr>
          <a:xfrm>
            <a:off x="655493" y="2377383"/>
            <a:ext cx="5556488" cy="3780440"/>
          </a:xfrm>
        </p:spPr>
        <p:txBody>
          <a:bodyPr vert="horz" lIns="91440" tIns="45720" rIns="91440" bIns="45720" rtlCol="0" anchor="t">
            <a:normAutofit/>
          </a:bodyPr>
          <a:lstStyle/>
          <a:p>
            <a:r>
              <a:rPr lang="en-US">
                <a:solidFill>
                  <a:srgbClr val="0D0D0D"/>
                </a:solidFill>
                <a:latin typeface="Arial"/>
                <a:ea typeface="+mn-lt"/>
                <a:cs typeface="+mn-lt"/>
              </a:rPr>
              <a:t>Interrupt-driven input handling</a:t>
            </a:r>
            <a:endParaRPr lang="en-US">
              <a:latin typeface="Arial"/>
              <a:cs typeface="Arial"/>
            </a:endParaRPr>
          </a:p>
          <a:p>
            <a:r>
              <a:rPr lang="en-US">
                <a:solidFill>
                  <a:srgbClr val="0D0D0D"/>
                </a:solidFill>
                <a:latin typeface="Arial"/>
                <a:ea typeface="+mn-lt"/>
                <a:cs typeface="+mn-lt"/>
              </a:rPr>
              <a:t>Efficient car movement and collision detection</a:t>
            </a:r>
            <a:endParaRPr lang="en-US">
              <a:latin typeface="Arial"/>
              <a:cs typeface="Arial"/>
            </a:endParaRPr>
          </a:p>
          <a:p>
            <a:r>
              <a:rPr lang="en-US">
                <a:solidFill>
                  <a:srgbClr val="0D0D0D"/>
                </a:solidFill>
                <a:latin typeface="Arial"/>
                <a:ea typeface="+mn-lt"/>
                <a:cs typeface="+mn-lt"/>
              </a:rPr>
              <a:t>Optimized rendering techniques</a:t>
            </a:r>
            <a:endParaRPr lang="en-US">
              <a:latin typeface="Arial"/>
              <a:cs typeface="Arial"/>
            </a:endParaRPr>
          </a:p>
          <a:p>
            <a:r>
              <a:rPr lang="en-US">
                <a:solidFill>
                  <a:srgbClr val="0D0D0D"/>
                </a:solidFill>
                <a:latin typeface="Arial"/>
                <a:ea typeface="+mn-lt"/>
                <a:cs typeface="+mn-lt"/>
              </a:rPr>
              <a:t>Selective image updates</a:t>
            </a:r>
            <a:endParaRPr lang="en-US">
              <a:latin typeface="Arial"/>
              <a:cs typeface="Arial"/>
            </a:endParaRPr>
          </a:p>
          <a:p>
            <a:endParaRPr lang="en-US" sz="4400">
              <a:latin typeface="Arial"/>
              <a:cs typeface="Arial"/>
            </a:endParaRPr>
          </a:p>
        </p:txBody>
      </p:sp>
      <p:pic>
        <p:nvPicPr>
          <p:cNvPr id="6" name="Untitled video - Made with Clipchamp">
            <a:hlinkClick r:id="" action="ppaction://media"/>
            <a:extLst>
              <a:ext uri="{FF2B5EF4-FFF2-40B4-BE49-F238E27FC236}">
                <a16:creationId xmlns:a16="http://schemas.microsoft.com/office/drawing/2014/main" id="{4981E131-4B25-4D0B-2BF3-1954D618331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38646" y="2373923"/>
            <a:ext cx="4079631" cy="4149969"/>
          </a:xfrm>
          <a:prstGeom prst="rect">
            <a:avLst/>
          </a:prstGeom>
        </p:spPr>
      </p:pic>
    </p:spTree>
    <p:extLst>
      <p:ext uri="{BB962C8B-B14F-4D97-AF65-F5344CB8AC3E}">
        <p14:creationId xmlns:p14="http://schemas.microsoft.com/office/powerpoint/2010/main" val="128843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5C50-E785-AD77-6283-45E80B5ABE14}"/>
              </a:ext>
            </a:extLst>
          </p:cNvPr>
          <p:cNvSpPr>
            <a:spLocks noGrp="1"/>
          </p:cNvSpPr>
          <p:nvPr>
            <p:ph type="title"/>
          </p:nvPr>
        </p:nvSpPr>
        <p:spPr/>
        <p:txBody>
          <a:bodyPr/>
          <a:lstStyle/>
          <a:p>
            <a:r>
              <a:rPr lang="en-US" dirty="0">
                <a:ea typeface="+mj-lt"/>
                <a:cs typeface="+mj-lt"/>
              </a:rPr>
              <a:t>Collision For Ping-Pong Game</a:t>
            </a:r>
            <a:endParaRPr lang="en-US" dirty="0"/>
          </a:p>
        </p:txBody>
      </p:sp>
      <p:sp>
        <p:nvSpPr>
          <p:cNvPr id="3" name="Content Placeholder 2">
            <a:extLst>
              <a:ext uri="{FF2B5EF4-FFF2-40B4-BE49-F238E27FC236}">
                <a16:creationId xmlns:a16="http://schemas.microsoft.com/office/drawing/2014/main" id="{AE76E864-9116-669A-AB35-D2872EDD37FE}"/>
              </a:ext>
            </a:extLst>
          </p:cNvPr>
          <p:cNvSpPr>
            <a:spLocks noGrp="1"/>
          </p:cNvSpPr>
          <p:nvPr>
            <p:ph idx="1"/>
          </p:nvPr>
        </p:nvSpPr>
        <p:spPr/>
        <p:txBody>
          <a:bodyPr vert="horz" lIns="91440" tIns="45720" rIns="91440" bIns="45720" rtlCol="0" anchor="t">
            <a:normAutofit/>
          </a:bodyPr>
          <a:lstStyle/>
          <a:p>
            <a:r>
              <a:rPr lang="en-US">
                <a:ea typeface="+mn-lt"/>
                <a:cs typeface="+mn-lt"/>
              </a:rPr>
              <a:t>The ball's reflection angle is modified based on which part of the racket it hits.</a:t>
            </a:r>
            <a:endParaRPr lang="en-US" err="1"/>
          </a:p>
        </p:txBody>
      </p:sp>
      <p:pic>
        <p:nvPicPr>
          <p:cNvPr id="4" name="Picture 3" descr="A computer screen shot of a code&#10;&#10;Description automatically generated">
            <a:extLst>
              <a:ext uri="{FF2B5EF4-FFF2-40B4-BE49-F238E27FC236}">
                <a16:creationId xmlns:a16="http://schemas.microsoft.com/office/drawing/2014/main" id="{266815D7-00D3-836D-29F6-B3CFFB78F110}"/>
              </a:ext>
            </a:extLst>
          </p:cNvPr>
          <p:cNvPicPr>
            <a:picLocks noChangeAspect="1"/>
          </p:cNvPicPr>
          <p:nvPr/>
        </p:nvPicPr>
        <p:blipFill>
          <a:blip r:embed="rId3"/>
          <a:stretch>
            <a:fillRect/>
          </a:stretch>
        </p:blipFill>
        <p:spPr>
          <a:xfrm>
            <a:off x="1111668" y="3424488"/>
            <a:ext cx="9286875" cy="2876550"/>
          </a:xfrm>
          <a:prstGeom prst="rect">
            <a:avLst/>
          </a:prstGeom>
        </p:spPr>
      </p:pic>
    </p:spTree>
    <p:extLst>
      <p:ext uri="{BB962C8B-B14F-4D97-AF65-F5344CB8AC3E}">
        <p14:creationId xmlns:p14="http://schemas.microsoft.com/office/powerpoint/2010/main" val="2837189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5C50-E785-AD77-6283-45E80B5ABE14}"/>
              </a:ext>
            </a:extLst>
          </p:cNvPr>
          <p:cNvSpPr>
            <a:spLocks noGrp="1"/>
          </p:cNvSpPr>
          <p:nvPr>
            <p:ph type="title"/>
          </p:nvPr>
        </p:nvSpPr>
        <p:spPr/>
        <p:txBody>
          <a:bodyPr/>
          <a:lstStyle/>
          <a:p>
            <a:r>
              <a:rPr lang="en-US" dirty="0">
                <a:ea typeface="+mj-lt"/>
                <a:cs typeface="+mj-lt"/>
              </a:rPr>
              <a:t>AI Against For Ping-Pong </a:t>
            </a:r>
            <a:r>
              <a:rPr lang="en-US" altLang="zh-CN" dirty="0">
                <a:ea typeface="+mj-lt"/>
                <a:cs typeface="+mj-lt"/>
              </a:rPr>
              <a:t>Game</a:t>
            </a:r>
            <a:endParaRPr lang="en-US" dirty="0"/>
          </a:p>
        </p:txBody>
      </p:sp>
      <p:sp>
        <p:nvSpPr>
          <p:cNvPr id="3" name="Content Placeholder 2">
            <a:extLst>
              <a:ext uri="{FF2B5EF4-FFF2-40B4-BE49-F238E27FC236}">
                <a16:creationId xmlns:a16="http://schemas.microsoft.com/office/drawing/2014/main" id="{AE76E864-9116-669A-AB35-D2872EDD37FE}"/>
              </a:ext>
            </a:extLst>
          </p:cNvPr>
          <p:cNvSpPr>
            <a:spLocks noGrp="1"/>
          </p:cNvSpPr>
          <p:nvPr>
            <p:ph idx="1"/>
          </p:nvPr>
        </p:nvSpPr>
        <p:spPr>
          <a:xfrm>
            <a:off x="1115568" y="2066945"/>
            <a:ext cx="10168128" cy="3694176"/>
          </a:xfrm>
        </p:spPr>
        <p:txBody>
          <a:bodyPr vert="horz" lIns="91440" tIns="45720" rIns="91440" bIns="45720" rtlCol="0" anchor="t">
            <a:normAutofit/>
          </a:bodyPr>
          <a:lstStyle/>
          <a:p>
            <a:r>
              <a:rPr lang="en-US">
                <a:ea typeface="+mn-lt"/>
                <a:cs typeface="+mn-lt"/>
              </a:rPr>
              <a:t>Check the Direction of the Ball: ballXspeed</a:t>
            </a:r>
            <a:endParaRPr lang="en-US"/>
          </a:p>
          <a:p>
            <a:r>
              <a:rPr lang="en-US">
                <a:ea typeface="+mn-lt"/>
                <a:cs typeface="+mn-lt"/>
              </a:rPr>
              <a:t>Determine the Ball's Position: ballYposition and RacketYposition</a:t>
            </a:r>
            <a:endParaRPr lang="en-US"/>
          </a:p>
          <a:p>
            <a:r>
              <a:rPr lang="en-US">
                <a:ea typeface="+mn-lt"/>
                <a:cs typeface="+mn-lt"/>
              </a:rPr>
              <a:t>Execute the Racket Movement</a:t>
            </a:r>
            <a:endParaRPr lang="en-US"/>
          </a:p>
        </p:txBody>
      </p:sp>
      <p:pic>
        <p:nvPicPr>
          <p:cNvPr id="5" name="Picture 4" descr="A computer screen shot of text&#10;&#10;Description automatically generated">
            <a:extLst>
              <a:ext uri="{FF2B5EF4-FFF2-40B4-BE49-F238E27FC236}">
                <a16:creationId xmlns:a16="http://schemas.microsoft.com/office/drawing/2014/main" id="{9B1BD459-9EDF-2F4D-FB2A-E94F07F4F5F7}"/>
              </a:ext>
            </a:extLst>
          </p:cNvPr>
          <p:cNvPicPr>
            <a:picLocks noChangeAspect="1"/>
          </p:cNvPicPr>
          <p:nvPr/>
        </p:nvPicPr>
        <p:blipFill>
          <a:blip r:embed="rId3"/>
          <a:stretch>
            <a:fillRect/>
          </a:stretch>
        </p:blipFill>
        <p:spPr>
          <a:xfrm>
            <a:off x="1189121" y="3917533"/>
            <a:ext cx="6966284" cy="2632408"/>
          </a:xfrm>
          <a:prstGeom prst="rect">
            <a:avLst/>
          </a:prstGeom>
        </p:spPr>
      </p:pic>
    </p:spTree>
    <p:extLst>
      <p:ext uri="{BB962C8B-B14F-4D97-AF65-F5344CB8AC3E}">
        <p14:creationId xmlns:p14="http://schemas.microsoft.com/office/powerpoint/2010/main" val="2736622537"/>
      </p:ext>
    </p:extLst>
  </p:cSld>
  <p:clrMapOvr>
    <a:masterClrMapping/>
  </p:clrMapOvr>
</p:sld>
</file>

<file path=ppt/theme/theme1.xml><?xml version="1.0" encoding="utf-8"?>
<a:theme xmlns:a="http://schemas.openxmlformats.org/drawingml/2006/main" name="AccentBoxVTI">
  <a:themeElements>
    <a:clrScheme name="AnalogousFromLightSeed_2SEEDS">
      <a:dk1>
        <a:srgbClr val="000000"/>
      </a:dk1>
      <a:lt1>
        <a:srgbClr val="FFFFFF"/>
      </a:lt1>
      <a:dk2>
        <a:srgbClr val="412429"/>
      </a:dk2>
      <a:lt2>
        <a:srgbClr val="E2E8E7"/>
      </a:lt2>
      <a:accent1>
        <a:srgbClr val="BB7E89"/>
      </a:accent1>
      <a:accent2>
        <a:srgbClr val="C795B3"/>
      </a:accent2>
      <a:accent3>
        <a:srgbClr val="C49B8F"/>
      </a:accent3>
      <a:accent4>
        <a:srgbClr val="75ADA1"/>
      </a:accent4>
      <a:accent5>
        <a:srgbClr val="7AA9B5"/>
      </a:accent5>
      <a:accent6>
        <a:srgbClr val="7E95BB"/>
      </a:accent6>
      <a:hlink>
        <a:srgbClr val="568E84"/>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TotalTime>
  <Words>1785</Words>
  <Application>Microsoft Office PowerPoint</Application>
  <PresentationFormat>宽屏</PresentationFormat>
  <Paragraphs>117</Paragraphs>
  <Slides>17</Slides>
  <Notes>14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Arial</vt:lpstr>
      <vt:lpstr>Avenir Next LT Pro</vt:lpstr>
      <vt:lpstr>Calibri</vt:lpstr>
      <vt:lpstr>Cambria</vt:lpstr>
      <vt:lpstr>Neue Haas Grotesk Text Pro</vt:lpstr>
      <vt:lpstr>Wingdings</vt:lpstr>
      <vt:lpstr>AccentBoxVTI</vt:lpstr>
      <vt:lpstr>PowerPoint 演示文稿</vt:lpstr>
      <vt:lpstr>Introduction</vt:lpstr>
      <vt:lpstr>Car Racing Game</vt:lpstr>
      <vt:lpstr>Ping-Pong Game </vt:lpstr>
      <vt:lpstr>LCD Driver</vt:lpstr>
      <vt:lpstr>Bitmap Processing</vt:lpstr>
      <vt:lpstr>Game - Car</vt:lpstr>
      <vt:lpstr>Collision For Ping-Pong Game</vt:lpstr>
      <vt:lpstr>AI Against For Ping-Pong Game</vt:lpstr>
      <vt:lpstr>Play Sound For Ping-Pong Game</vt:lpstr>
      <vt:lpstr>Debugging With LT24</vt:lpstr>
      <vt:lpstr>Debugging With LT24</vt:lpstr>
      <vt:lpstr>Debugging With LT24</vt:lpstr>
      <vt:lpstr>Hardware Testing for Ping-Pong Game</vt:lpstr>
      <vt:lpstr>Hardware Testing for Game Box</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刘俊楠</dc:creator>
  <cp:lastModifiedBy>Junnan Liu</cp:lastModifiedBy>
  <cp:revision>5</cp:revision>
  <dcterms:created xsi:type="dcterms:W3CDTF">2024-05-18T13:56:37Z</dcterms:created>
  <dcterms:modified xsi:type="dcterms:W3CDTF">2024-05-20T12:13:59Z</dcterms:modified>
</cp:coreProperties>
</file>